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7" r:id="rId3"/>
    <p:sldId id="327" r:id="rId4"/>
    <p:sldId id="328" r:id="rId5"/>
    <p:sldId id="257" r:id="rId6"/>
    <p:sldId id="259" r:id="rId7"/>
    <p:sldId id="258" r:id="rId8"/>
    <p:sldId id="260" r:id="rId9"/>
    <p:sldId id="261" r:id="rId10"/>
    <p:sldId id="262" r:id="rId11"/>
    <p:sldId id="263" r:id="rId12"/>
    <p:sldId id="264" r:id="rId13"/>
    <p:sldId id="265" r:id="rId14"/>
    <p:sldId id="266" r:id="rId15"/>
    <p:sldId id="267" r:id="rId16"/>
    <p:sldId id="279" r:id="rId17"/>
    <p:sldId id="280" r:id="rId18"/>
    <p:sldId id="281" r:id="rId19"/>
    <p:sldId id="285" r:id="rId20"/>
    <p:sldId id="286" r:id="rId21"/>
    <p:sldId id="287" r:id="rId22"/>
    <p:sldId id="291" r:id="rId23"/>
    <p:sldId id="293" r:id="rId24"/>
    <p:sldId id="294" r:id="rId25"/>
    <p:sldId id="297" r:id="rId26"/>
    <p:sldId id="299" r:id="rId27"/>
    <p:sldId id="301" r:id="rId28"/>
    <p:sldId id="302" r:id="rId29"/>
    <p:sldId id="305" r:id="rId30"/>
    <p:sldId id="306" r:id="rId31"/>
    <p:sldId id="308" r:id="rId32"/>
    <p:sldId id="311" r:id="rId33"/>
    <p:sldId id="312" r:id="rId34"/>
    <p:sldId id="314" r:id="rId35"/>
    <p:sldId id="317" r:id="rId36"/>
    <p:sldId id="318" r:id="rId37"/>
    <p:sldId id="321" r:id="rId38"/>
    <p:sldId id="322" r:id="rId39"/>
    <p:sldId id="325" r:id="rId40"/>
    <p:sldId id="326"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9" autoAdjust="0"/>
    <p:restoredTop sz="94660"/>
  </p:normalViewPr>
  <p:slideViewPr>
    <p:cSldViewPr snapToGrid="0">
      <p:cViewPr varScale="1">
        <p:scale>
          <a:sx n="80" d="100"/>
          <a:sy n="80" d="100"/>
        </p:scale>
        <p:origin x="1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E2413E-5FCB-4466-B897-F171983B1197}" type="datetimeFigureOut">
              <a:rPr lang="en-US" smtClean="0"/>
              <a:t>20-Aug-22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390743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2413E-5FCB-4466-B897-F171983B1197}" type="datetimeFigureOut">
              <a:rPr lang="en-US" smtClean="0"/>
              <a:t>20-Aug-22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50703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2413E-5FCB-4466-B897-F171983B1197}" type="datetimeFigureOut">
              <a:rPr lang="en-US" smtClean="0"/>
              <a:t>20-Aug-22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86160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2413E-5FCB-4466-B897-F171983B1197}" type="datetimeFigureOut">
              <a:rPr lang="en-US" smtClean="0"/>
              <a:t>20-Aug-22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303812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E2413E-5FCB-4466-B897-F171983B1197}" type="datetimeFigureOut">
              <a:rPr lang="en-US" smtClean="0"/>
              <a:t>20-Aug-22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2800884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E2413E-5FCB-4466-B897-F171983B1197}" type="datetimeFigureOut">
              <a:rPr lang="en-US" smtClean="0"/>
              <a:t>20-Aug-22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48431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E2413E-5FCB-4466-B897-F171983B1197}" type="datetimeFigureOut">
              <a:rPr lang="en-US" smtClean="0"/>
              <a:t>20-Aug-22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4055836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2413E-5FCB-4466-B897-F171983B1197}" type="datetimeFigureOut">
              <a:rPr lang="en-US" smtClean="0"/>
              <a:t>20-Aug-22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211038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2413E-5FCB-4466-B897-F171983B1197}" type="datetimeFigureOut">
              <a:rPr lang="en-US" smtClean="0"/>
              <a:t>20-Aug-22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24646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2413E-5FCB-4466-B897-F171983B1197}" type="datetimeFigureOut">
              <a:rPr lang="en-US" smtClean="0"/>
              <a:t>20-Aug-22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313657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2413E-5FCB-4466-B897-F171983B1197}" type="datetimeFigureOut">
              <a:rPr lang="en-US" smtClean="0"/>
              <a:t>20-Aug-22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55E42-DEE1-496A-9F96-6E01B9AD88E8}" type="slidenum">
              <a:rPr lang="en-US" smtClean="0"/>
              <a:t>‹#›</a:t>
            </a:fld>
            <a:endParaRPr lang="en-US"/>
          </a:p>
        </p:txBody>
      </p:sp>
    </p:spTree>
    <p:extLst>
      <p:ext uri="{BB962C8B-B14F-4D97-AF65-F5344CB8AC3E}">
        <p14:creationId xmlns:p14="http://schemas.microsoft.com/office/powerpoint/2010/main" val="220968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2413E-5FCB-4466-B897-F171983B1197}" type="datetimeFigureOut">
              <a:rPr lang="en-US" smtClean="0"/>
              <a:t>20-Aug-22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55E42-DEE1-496A-9F96-6E01B9AD88E8}" type="slidenum">
              <a:rPr lang="en-US" smtClean="0"/>
              <a:t>‹#›</a:t>
            </a:fld>
            <a:endParaRPr lang="en-US"/>
          </a:p>
        </p:txBody>
      </p:sp>
    </p:spTree>
    <p:extLst>
      <p:ext uri="{BB962C8B-B14F-4D97-AF65-F5344CB8AC3E}">
        <p14:creationId xmlns:p14="http://schemas.microsoft.com/office/powerpoint/2010/main" val="778691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vishal:40000/dtale/main/2" TargetMode="External"/><Relationship Id="rId2" Type="http://schemas.openxmlformats.org/officeDocument/2006/relationships/hyperlink" Target="http://localhost:8888/view/your_report.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734"/>
            <a:ext cx="9144000" cy="2387600"/>
          </a:xfrm>
        </p:spPr>
        <p:txBody>
          <a:bodyPr/>
          <a:lstStyle/>
          <a:p>
            <a:r>
              <a:rPr lang="en-US" dirty="0">
                <a:latin typeface="Maiandra GD" panose="020E0502030308020204" pitchFamily="34" charset="0"/>
              </a:rPr>
              <a:t>Customer Retention-A Case study</a:t>
            </a:r>
          </a:p>
        </p:txBody>
      </p:sp>
      <p:sp>
        <p:nvSpPr>
          <p:cNvPr id="3" name="Subtitle 2"/>
          <p:cNvSpPr>
            <a:spLocks noGrp="1"/>
          </p:cNvSpPr>
          <p:nvPr>
            <p:ph type="subTitle" idx="1"/>
          </p:nvPr>
        </p:nvSpPr>
        <p:spPr>
          <a:xfrm>
            <a:off x="1642612" y="3124190"/>
            <a:ext cx="9144000" cy="1655762"/>
          </a:xfrm>
        </p:spPr>
        <p:txBody>
          <a:bodyPr/>
          <a:lstStyle/>
          <a:p>
            <a:r>
              <a:rPr lang="en-US" dirty="0" err="1">
                <a:latin typeface="Maiandra GD" panose="020E0502030308020204" pitchFamily="34" charset="0"/>
              </a:rPr>
              <a:t>Manoj.I.V</a:t>
            </a:r>
            <a:endParaRPr lang="en-US" dirty="0">
              <a:latin typeface="Maiandra GD" panose="020E0502030308020204" pitchFamily="34" charset="0"/>
            </a:endParaRPr>
          </a:p>
          <a:p>
            <a:r>
              <a:rPr lang="en-US" dirty="0">
                <a:latin typeface="Maiandra GD" panose="020E0502030308020204" pitchFamily="34" charset="0"/>
              </a:rPr>
              <a:t>Date: 17th  August, 2022</a:t>
            </a:r>
          </a:p>
          <a:p>
            <a:r>
              <a:rPr lang="en-US" dirty="0">
                <a:latin typeface="Maiandra GD" panose="020E0502030308020204" pitchFamily="34" charset="0"/>
              </a:rPr>
              <a:t>             Internship by Flip </a:t>
            </a:r>
            <a:r>
              <a:rPr lang="en-US" dirty="0" err="1">
                <a:latin typeface="Maiandra GD" panose="020E0502030308020204" pitchFamily="34" charset="0"/>
              </a:rPr>
              <a:t>robo</a:t>
            </a:r>
            <a:r>
              <a:rPr lang="en-US" dirty="0">
                <a:latin typeface="Maiandra GD" panose="020E0502030308020204" pitchFamily="34" charset="0"/>
              </a:rPr>
              <a:t> </a:t>
            </a:r>
            <a:r>
              <a:rPr lang="en-US" dirty="0" smtClean="0">
                <a:latin typeface="Maiandra GD" panose="020E0502030308020204" pitchFamily="34" charset="0"/>
              </a:rPr>
              <a:t>Technologies</a:t>
            </a:r>
            <a:endParaRPr lang="en-US" dirty="0">
              <a:latin typeface="Maiandra GD" panose="020E0502030308020204" pitchFamily="34" charset="0"/>
            </a:endParaRPr>
          </a:p>
        </p:txBody>
      </p:sp>
      <p:pic>
        <p:nvPicPr>
          <p:cNvPr id="4" name="Picture 3"/>
          <p:cNvPicPr>
            <a:picLocks noChangeAspect="1"/>
          </p:cNvPicPr>
          <p:nvPr/>
        </p:nvPicPr>
        <p:blipFill>
          <a:blip r:embed="rId2"/>
          <a:stretch>
            <a:fillRect/>
          </a:stretch>
        </p:blipFill>
        <p:spPr>
          <a:xfrm>
            <a:off x="0" y="3615187"/>
            <a:ext cx="3285225" cy="3285225"/>
          </a:xfrm>
          <a:prstGeom prst="rect">
            <a:avLst/>
          </a:prstGeom>
        </p:spPr>
      </p:pic>
    </p:spTree>
    <p:extLst>
      <p:ext uri="{BB962C8B-B14F-4D97-AF65-F5344CB8AC3E}">
        <p14:creationId xmlns:p14="http://schemas.microsoft.com/office/powerpoint/2010/main" val="327810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48843" y="369803"/>
            <a:ext cx="5057083" cy="5412072"/>
          </a:xfrm>
          <a:prstGeom prst="rect">
            <a:avLst/>
          </a:prstGeom>
        </p:spPr>
      </p:pic>
      <p:pic>
        <p:nvPicPr>
          <p:cNvPr id="7" name="Picture 6"/>
          <p:cNvPicPr>
            <a:picLocks noChangeAspect="1"/>
          </p:cNvPicPr>
          <p:nvPr/>
        </p:nvPicPr>
        <p:blipFill>
          <a:blip r:embed="rId3"/>
          <a:stretch>
            <a:fillRect/>
          </a:stretch>
        </p:blipFill>
        <p:spPr>
          <a:xfrm>
            <a:off x="6268453" y="126977"/>
            <a:ext cx="5309522" cy="5668023"/>
          </a:xfrm>
          <a:prstGeom prst="rect">
            <a:avLst/>
          </a:prstGeom>
        </p:spPr>
      </p:pic>
      <p:sp>
        <p:nvSpPr>
          <p:cNvPr id="5" name="TextBox 4"/>
          <p:cNvSpPr txBox="1"/>
          <p:nvPr/>
        </p:nvSpPr>
        <p:spPr>
          <a:xfrm>
            <a:off x="142467" y="5795000"/>
            <a:ext cx="5269833" cy="923330"/>
          </a:xfrm>
          <a:prstGeom prst="rect">
            <a:avLst/>
          </a:prstGeom>
          <a:noFill/>
        </p:spPr>
        <p:txBody>
          <a:bodyPr wrap="square" rtlCol="0">
            <a:spAutoFit/>
          </a:bodyPr>
          <a:lstStyle/>
          <a:p>
            <a:r>
              <a:rPr lang="en-US" dirty="0" smtClean="0">
                <a:latin typeface="Maiandra GD" panose="020E0502030308020204" pitchFamily="34" charset="0"/>
              </a:rPr>
              <a:t>The smart </a:t>
            </a:r>
            <a:r>
              <a:rPr lang="en-US" dirty="0">
                <a:latin typeface="Maiandra GD" panose="020E0502030308020204" pitchFamily="34" charset="0"/>
              </a:rPr>
              <a:t>phone </a:t>
            </a:r>
            <a:r>
              <a:rPr lang="en-US" dirty="0" smtClean="0">
                <a:latin typeface="Maiandra GD" panose="020E0502030308020204" pitchFamily="34" charset="0"/>
              </a:rPr>
              <a:t>device with </a:t>
            </a:r>
            <a:r>
              <a:rPr lang="en-US" dirty="0">
                <a:latin typeface="Maiandra GD" panose="020E0502030308020204" pitchFamily="34" charset="0"/>
              </a:rPr>
              <a:t>the operating system </a:t>
            </a:r>
            <a:r>
              <a:rPr lang="en-US" dirty="0" smtClean="0">
                <a:latin typeface="Maiandra GD" panose="020E0502030308020204" pitchFamily="34" charset="0"/>
              </a:rPr>
              <a:t>windows mobile is used highest followed by the </a:t>
            </a:r>
            <a:r>
              <a:rPr lang="en-US" dirty="0" err="1" smtClean="0">
                <a:latin typeface="Maiandra GD" panose="020E0502030308020204" pitchFamily="34" charset="0"/>
              </a:rPr>
              <a:t>IOSMac</a:t>
            </a:r>
            <a:r>
              <a:rPr lang="en-US" dirty="0" smtClean="0">
                <a:latin typeface="Maiandra GD" panose="020E0502030308020204" pitchFamily="34" charset="0"/>
              </a:rPr>
              <a:t> and android.</a:t>
            </a:r>
            <a:endParaRPr lang="en-US" dirty="0">
              <a:latin typeface="Maiandra GD" panose="020E0502030308020204" pitchFamily="34" charset="0"/>
            </a:endParaRPr>
          </a:p>
        </p:txBody>
      </p:sp>
      <p:sp>
        <p:nvSpPr>
          <p:cNvPr id="8" name="TextBox 7"/>
          <p:cNvSpPr txBox="1"/>
          <p:nvPr/>
        </p:nvSpPr>
        <p:spPr>
          <a:xfrm>
            <a:off x="6070025" y="5795000"/>
            <a:ext cx="5600607" cy="646331"/>
          </a:xfrm>
          <a:prstGeom prst="rect">
            <a:avLst/>
          </a:prstGeom>
          <a:noFill/>
        </p:spPr>
        <p:txBody>
          <a:bodyPr wrap="square" rtlCol="0">
            <a:spAutoFit/>
          </a:bodyPr>
          <a:lstStyle/>
          <a:p>
            <a:r>
              <a:rPr lang="en-US" dirty="0" smtClean="0">
                <a:latin typeface="Maiandra GD" panose="020E0502030308020204" pitchFamily="34" charset="0"/>
              </a:rPr>
              <a:t>The google chrome is the highest used browser followed by safari and opera.</a:t>
            </a:r>
            <a:endParaRPr lang="en-US" dirty="0">
              <a:latin typeface="Maiandra GD" panose="020E0502030308020204" pitchFamily="34" charset="0"/>
            </a:endParaRPr>
          </a:p>
        </p:txBody>
      </p:sp>
    </p:spTree>
    <p:extLst>
      <p:ext uri="{BB962C8B-B14F-4D97-AF65-F5344CB8AC3E}">
        <p14:creationId xmlns:p14="http://schemas.microsoft.com/office/powerpoint/2010/main" val="1899046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8251" y="213392"/>
            <a:ext cx="5404402" cy="5464186"/>
          </a:xfrm>
          <a:prstGeom prst="rect">
            <a:avLst/>
          </a:prstGeom>
        </p:spPr>
      </p:pic>
      <p:pic>
        <p:nvPicPr>
          <p:cNvPr id="7" name="Picture 6"/>
          <p:cNvPicPr>
            <a:picLocks noChangeAspect="1"/>
          </p:cNvPicPr>
          <p:nvPr/>
        </p:nvPicPr>
        <p:blipFill>
          <a:blip r:embed="rId3"/>
          <a:stretch>
            <a:fillRect/>
          </a:stretch>
        </p:blipFill>
        <p:spPr>
          <a:xfrm>
            <a:off x="6737684" y="0"/>
            <a:ext cx="5343130" cy="5534524"/>
          </a:xfrm>
          <a:prstGeom prst="rect">
            <a:avLst/>
          </a:prstGeom>
        </p:spPr>
      </p:pic>
      <p:sp>
        <p:nvSpPr>
          <p:cNvPr id="5" name="TextBox 4"/>
          <p:cNvSpPr txBox="1"/>
          <p:nvPr/>
        </p:nvSpPr>
        <p:spPr>
          <a:xfrm>
            <a:off x="142467" y="5795000"/>
            <a:ext cx="5269833" cy="646331"/>
          </a:xfrm>
          <a:prstGeom prst="rect">
            <a:avLst/>
          </a:prstGeom>
          <a:noFill/>
        </p:spPr>
        <p:txBody>
          <a:bodyPr wrap="square" rtlCol="0">
            <a:spAutoFit/>
          </a:bodyPr>
          <a:lstStyle/>
          <a:p>
            <a:r>
              <a:rPr lang="en-US" dirty="0" smtClean="0">
                <a:latin typeface="Maiandra GD" panose="020E0502030308020204" pitchFamily="34" charset="0"/>
              </a:rPr>
              <a:t>The search Engine is most used for the online shopping.</a:t>
            </a:r>
            <a:endParaRPr lang="en-US" dirty="0">
              <a:latin typeface="Maiandra GD" panose="020E0502030308020204" pitchFamily="34" charset="0"/>
            </a:endParaRPr>
          </a:p>
        </p:txBody>
      </p:sp>
      <p:sp>
        <p:nvSpPr>
          <p:cNvPr id="8" name="TextBox 7"/>
          <p:cNvSpPr txBox="1"/>
          <p:nvPr/>
        </p:nvSpPr>
        <p:spPr>
          <a:xfrm>
            <a:off x="6443004" y="5794999"/>
            <a:ext cx="5269833" cy="646331"/>
          </a:xfrm>
          <a:prstGeom prst="rect">
            <a:avLst/>
          </a:prstGeom>
          <a:noFill/>
        </p:spPr>
        <p:txBody>
          <a:bodyPr wrap="square" rtlCol="0">
            <a:spAutoFit/>
          </a:bodyPr>
          <a:lstStyle/>
          <a:p>
            <a:r>
              <a:rPr lang="en-US" dirty="0" smtClean="0">
                <a:latin typeface="Maiandra GD" panose="020E0502030308020204" pitchFamily="34" charset="0"/>
              </a:rPr>
              <a:t>The search Engine is most used and reached for the online shopping.</a:t>
            </a:r>
            <a:endParaRPr lang="en-US" dirty="0">
              <a:latin typeface="Maiandra GD" panose="020E0502030308020204" pitchFamily="34" charset="0"/>
            </a:endParaRPr>
          </a:p>
        </p:txBody>
      </p:sp>
    </p:spTree>
    <p:extLst>
      <p:ext uri="{BB962C8B-B14F-4D97-AF65-F5344CB8AC3E}">
        <p14:creationId xmlns:p14="http://schemas.microsoft.com/office/powerpoint/2010/main" val="221306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30026" y="273552"/>
            <a:ext cx="5011888" cy="5056438"/>
          </a:xfrm>
          <a:prstGeom prst="rect">
            <a:avLst/>
          </a:prstGeom>
        </p:spPr>
      </p:pic>
      <p:pic>
        <p:nvPicPr>
          <p:cNvPr id="7" name="Picture 6"/>
          <p:cNvPicPr>
            <a:picLocks noChangeAspect="1"/>
          </p:cNvPicPr>
          <p:nvPr/>
        </p:nvPicPr>
        <p:blipFill>
          <a:blip r:embed="rId3"/>
          <a:stretch>
            <a:fillRect/>
          </a:stretch>
        </p:blipFill>
        <p:spPr>
          <a:xfrm>
            <a:off x="6744033" y="129173"/>
            <a:ext cx="5249111" cy="5730737"/>
          </a:xfrm>
          <a:prstGeom prst="rect">
            <a:avLst/>
          </a:prstGeom>
        </p:spPr>
      </p:pic>
      <p:sp>
        <p:nvSpPr>
          <p:cNvPr id="3" name="TextBox 2"/>
          <p:cNvSpPr txBox="1"/>
          <p:nvPr/>
        </p:nvSpPr>
        <p:spPr>
          <a:xfrm>
            <a:off x="330026" y="5751095"/>
            <a:ext cx="5011888" cy="646331"/>
          </a:xfrm>
          <a:prstGeom prst="rect">
            <a:avLst/>
          </a:prstGeom>
          <a:noFill/>
        </p:spPr>
        <p:txBody>
          <a:bodyPr wrap="square" rtlCol="0">
            <a:spAutoFit/>
          </a:bodyPr>
          <a:lstStyle/>
          <a:p>
            <a:r>
              <a:rPr lang="en-US" dirty="0" smtClean="0">
                <a:latin typeface="Maiandra GD" panose="020E0502030308020204" pitchFamily="34" charset="0"/>
              </a:rPr>
              <a:t>People search more than 15 times before buying the product</a:t>
            </a:r>
            <a:endParaRPr lang="en-US" dirty="0">
              <a:latin typeface="Maiandra GD" panose="020E0502030308020204" pitchFamily="34" charset="0"/>
            </a:endParaRPr>
          </a:p>
        </p:txBody>
      </p:sp>
      <p:sp>
        <p:nvSpPr>
          <p:cNvPr id="8" name="TextBox 7"/>
          <p:cNvSpPr txBox="1"/>
          <p:nvPr/>
        </p:nvSpPr>
        <p:spPr>
          <a:xfrm>
            <a:off x="6594468" y="6074260"/>
            <a:ext cx="5011888" cy="646331"/>
          </a:xfrm>
          <a:prstGeom prst="rect">
            <a:avLst/>
          </a:prstGeom>
          <a:noFill/>
        </p:spPr>
        <p:txBody>
          <a:bodyPr wrap="square" rtlCol="0">
            <a:spAutoFit/>
          </a:bodyPr>
          <a:lstStyle/>
          <a:p>
            <a:r>
              <a:rPr lang="en-US" dirty="0" smtClean="0">
                <a:latin typeface="Maiandra GD" panose="020E0502030308020204" pitchFamily="34" charset="0"/>
              </a:rPr>
              <a:t>Most people use credit/Debit cards for purchases</a:t>
            </a:r>
            <a:endParaRPr lang="en-US" dirty="0">
              <a:latin typeface="Maiandra GD" panose="020E0502030308020204" pitchFamily="34" charset="0"/>
            </a:endParaRPr>
          </a:p>
        </p:txBody>
      </p:sp>
    </p:spTree>
    <p:extLst>
      <p:ext uri="{BB962C8B-B14F-4D97-AF65-F5344CB8AC3E}">
        <p14:creationId xmlns:p14="http://schemas.microsoft.com/office/powerpoint/2010/main" val="3869778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85272" y="369804"/>
            <a:ext cx="6018570" cy="5016388"/>
          </a:xfrm>
          <a:prstGeom prst="rect">
            <a:avLst/>
          </a:prstGeom>
        </p:spPr>
      </p:pic>
      <p:pic>
        <p:nvPicPr>
          <p:cNvPr id="7" name="Picture 6"/>
          <p:cNvPicPr>
            <a:picLocks noChangeAspect="1"/>
          </p:cNvPicPr>
          <p:nvPr/>
        </p:nvPicPr>
        <p:blipFill>
          <a:blip r:embed="rId3"/>
          <a:stretch>
            <a:fillRect/>
          </a:stretch>
        </p:blipFill>
        <p:spPr>
          <a:xfrm>
            <a:off x="6303842" y="168091"/>
            <a:ext cx="5803895" cy="5419814"/>
          </a:xfrm>
          <a:prstGeom prst="rect">
            <a:avLst/>
          </a:prstGeom>
        </p:spPr>
      </p:pic>
      <p:sp>
        <p:nvSpPr>
          <p:cNvPr id="5" name="TextBox 4"/>
          <p:cNvSpPr txBox="1"/>
          <p:nvPr/>
        </p:nvSpPr>
        <p:spPr>
          <a:xfrm>
            <a:off x="330026" y="5751095"/>
            <a:ext cx="5011888" cy="646331"/>
          </a:xfrm>
          <a:prstGeom prst="rect">
            <a:avLst/>
          </a:prstGeom>
          <a:noFill/>
        </p:spPr>
        <p:txBody>
          <a:bodyPr wrap="square" rtlCol="0">
            <a:spAutoFit/>
          </a:bodyPr>
          <a:lstStyle/>
          <a:p>
            <a:r>
              <a:rPr lang="en-US" dirty="0" smtClean="0">
                <a:latin typeface="Maiandra GD" panose="020E0502030308020204" pitchFamily="34" charset="0"/>
              </a:rPr>
              <a:t>People buy the product sometimes which is picked in the cart</a:t>
            </a:r>
            <a:endParaRPr lang="en-US" dirty="0">
              <a:latin typeface="Maiandra GD" panose="020E0502030308020204" pitchFamily="34" charset="0"/>
            </a:endParaRPr>
          </a:p>
        </p:txBody>
      </p:sp>
      <p:sp>
        <p:nvSpPr>
          <p:cNvPr id="8" name="TextBox 7"/>
          <p:cNvSpPr txBox="1"/>
          <p:nvPr/>
        </p:nvSpPr>
        <p:spPr>
          <a:xfrm>
            <a:off x="6557549" y="5877300"/>
            <a:ext cx="5011888" cy="646331"/>
          </a:xfrm>
          <a:prstGeom prst="rect">
            <a:avLst/>
          </a:prstGeom>
          <a:noFill/>
        </p:spPr>
        <p:txBody>
          <a:bodyPr wrap="square" rtlCol="0">
            <a:spAutoFit/>
          </a:bodyPr>
          <a:lstStyle/>
          <a:p>
            <a:r>
              <a:rPr lang="en-US" dirty="0" smtClean="0">
                <a:latin typeface="Maiandra GD" panose="020E0502030308020204" pitchFamily="34" charset="0"/>
              </a:rPr>
              <a:t>Most of the people abandon the cart because of better offers</a:t>
            </a:r>
            <a:endParaRPr lang="en-US" dirty="0">
              <a:latin typeface="Maiandra GD" panose="020E0502030308020204" pitchFamily="34" charset="0"/>
            </a:endParaRPr>
          </a:p>
        </p:txBody>
      </p:sp>
    </p:spTree>
    <p:extLst>
      <p:ext uri="{BB962C8B-B14F-4D97-AF65-F5344CB8AC3E}">
        <p14:creationId xmlns:p14="http://schemas.microsoft.com/office/powerpoint/2010/main" val="3304997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35673" y="417600"/>
            <a:ext cx="4199330" cy="4696352"/>
          </a:xfrm>
          <a:prstGeom prst="rect">
            <a:avLst/>
          </a:prstGeom>
        </p:spPr>
      </p:pic>
      <p:pic>
        <p:nvPicPr>
          <p:cNvPr id="7" name="Picture 6"/>
          <p:cNvPicPr>
            <a:picLocks noChangeAspect="1"/>
          </p:cNvPicPr>
          <p:nvPr/>
        </p:nvPicPr>
        <p:blipFill>
          <a:blip r:embed="rId3"/>
          <a:stretch>
            <a:fillRect/>
          </a:stretch>
        </p:blipFill>
        <p:spPr>
          <a:xfrm>
            <a:off x="6819823" y="221544"/>
            <a:ext cx="5054022" cy="5529551"/>
          </a:xfrm>
          <a:prstGeom prst="rect">
            <a:avLst/>
          </a:prstGeom>
        </p:spPr>
      </p:pic>
      <p:sp>
        <p:nvSpPr>
          <p:cNvPr id="5" name="TextBox 4"/>
          <p:cNvSpPr txBox="1"/>
          <p:nvPr/>
        </p:nvSpPr>
        <p:spPr>
          <a:xfrm>
            <a:off x="330026" y="5751095"/>
            <a:ext cx="5011888" cy="646331"/>
          </a:xfrm>
          <a:prstGeom prst="rect">
            <a:avLst/>
          </a:prstGeom>
          <a:noFill/>
        </p:spPr>
        <p:txBody>
          <a:bodyPr wrap="square" rtlCol="0">
            <a:spAutoFit/>
          </a:bodyPr>
          <a:lstStyle/>
          <a:p>
            <a:r>
              <a:rPr lang="en-US" dirty="0" smtClean="0">
                <a:latin typeface="Maiandra GD" panose="020E0502030308020204" pitchFamily="34" charset="0"/>
              </a:rPr>
              <a:t>People buy the product sometimes which is picked in the cart</a:t>
            </a:r>
            <a:endParaRPr lang="en-US" dirty="0">
              <a:latin typeface="Maiandra GD" panose="020E0502030308020204" pitchFamily="34" charset="0"/>
            </a:endParaRPr>
          </a:p>
        </p:txBody>
      </p:sp>
      <p:sp>
        <p:nvSpPr>
          <p:cNvPr id="8" name="TextBox 7"/>
          <p:cNvSpPr txBox="1"/>
          <p:nvPr/>
        </p:nvSpPr>
        <p:spPr>
          <a:xfrm>
            <a:off x="7180112" y="5840865"/>
            <a:ext cx="5011888" cy="923330"/>
          </a:xfrm>
          <a:prstGeom prst="rect">
            <a:avLst/>
          </a:prstGeom>
          <a:noFill/>
        </p:spPr>
        <p:txBody>
          <a:bodyPr wrap="square" rtlCol="0">
            <a:spAutoFit/>
          </a:bodyPr>
          <a:lstStyle/>
          <a:p>
            <a:r>
              <a:rPr lang="en-US" dirty="0" smtClean="0">
                <a:latin typeface="Maiandra GD" panose="020E0502030308020204" pitchFamily="34" charset="0"/>
              </a:rPr>
              <a:t>Most people want alternative product with same specification so they want to compare with product of same specification.</a:t>
            </a:r>
            <a:endParaRPr lang="en-US" dirty="0">
              <a:latin typeface="Maiandra GD" panose="020E0502030308020204" pitchFamily="34" charset="0"/>
            </a:endParaRPr>
          </a:p>
        </p:txBody>
      </p:sp>
    </p:spTree>
    <p:extLst>
      <p:ext uri="{BB962C8B-B14F-4D97-AF65-F5344CB8AC3E}">
        <p14:creationId xmlns:p14="http://schemas.microsoft.com/office/powerpoint/2010/main" val="348885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30673" y="172362"/>
            <a:ext cx="4766180" cy="5326560"/>
          </a:xfrm>
          <a:prstGeom prst="rect">
            <a:avLst/>
          </a:prstGeom>
        </p:spPr>
      </p:pic>
      <p:pic>
        <p:nvPicPr>
          <p:cNvPr id="7" name="Picture 6"/>
          <p:cNvPicPr>
            <a:picLocks noChangeAspect="1"/>
          </p:cNvPicPr>
          <p:nvPr/>
        </p:nvPicPr>
        <p:blipFill>
          <a:blip r:embed="rId3"/>
          <a:stretch>
            <a:fillRect/>
          </a:stretch>
        </p:blipFill>
        <p:spPr>
          <a:xfrm>
            <a:off x="6882063" y="172362"/>
            <a:ext cx="5073316" cy="5671287"/>
          </a:xfrm>
          <a:prstGeom prst="rect">
            <a:avLst/>
          </a:prstGeom>
        </p:spPr>
      </p:pic>
      <p:sp>
        <p:nvSpPr>
          <p:cNvPr id="5" name="TextBox 4"/>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all the information on the products</a:t>
            </a:r>
            <a:endParaRPr lang="en-US" dirty="0">
              <a:latin typeface="Maiandra GD" panose="020E0502030308020204" pitchFamily="34" charset="0"/>
            </a:endParaRPr>
          </a:p>
        </p:txBody>
      </p:sp>
    </p:spTree>
    <p:extLst>
      <p:ext uri="{BB962C8B-B14F-4D97-AF65-F5344CB8AC3E}">
        <p14:creationId xmlns:p14="http://schemas.microsoft.com/office/powerpoint/2010/main" val="166595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315" y="144379"/>
            <a:ext cx="5094915" cy="5694317"/>
          </a:xfrm>
          <a:prstGeom prst="rect">
            <a:avLst/>
          </a:prstGeom>
        </p:spPr>
      </p:pic>
      <p:pic>
        <p:nvPicPr>
          <p:cNvPr id="5" name="Picture 4"/>
          <p:cNvPicPr>
            <a:picLocks noChangeAspect="1"/>
          </p:cNvPicPr>
          <p:nvPr/>
        </p:nvPicPr>
        <p:blipFill>
          <a:blip r:embed="rId3"/>
          <a:stretch>
            <a:fillRect/>
          </a:stretch>
        </p:blipFill>
        <p:spPr>
          <a:xfrm>
            <a:off x="7095211" y="144379"/>
            <a:ext cx="4907705" cy="5480779"/>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ease of navigation and loading speed</a:t>
            </a:r>
            <a:endParaRPr lang="en-US" dirty="0">
              <a:latin typeface="Maiandra GD" panose="020E0502030308020204" pitchFamily="34" charset="0"/>
            </a:endParaRPr>
          </a:p>
        </p:txBody>
      </p:sp>
    </p:spTree>
    <p:extLst>
      <p:ext uri="{BB962C8B-B14F-4D97-AF65-F5344CB8AC3E}">
        <p14:creationId xmlns:p14="http://schemas.microsoft.com/office/powerpoint/2010/main" val="347211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01019" y="397356"/>
            <a:ext cx="4552243" cy="4928505"/>
          </a:xfrm>
          <a:prstGeom prst="rect">
            <a:avLst/>
          </a:prstGeom>
        </p:spPr>
      </p:pic>
      <p:pic>
        <p:nvPicPr>
          <p:cNvPr id="7" name="Picture 6"/>
          <p:cNvPicPr>
            <a:picLocks noChangeAspect="1"/>
          </p:cNvPicPr>
          <p:nvPr/>
        </p:nvPicPr>
        <p:blipFill>
          <a:blip r:embed="rId3"/>
          <a:stretch>
            <a:fillRect/>
          </a:stretch>
        </p:blipFill>
        <p:spPr>
          <a:xfrm>
            <a:off x="6833937" y="108598"/>
            <a:ext cx="5157917" cy="5637001"/>
          </a:xfrm>
          <a:prstGeom prst="rect">
            <a:avLst/>
          </a:prstGeom>
        </p:spPr>
      </p:pic>
      <p:sp>
        <p:nvSpPr>
          <p:cNvPr id="5" name="TextBox 4"/>
          <p:cNvSpPr txBox="1"/>
          <p:nvPr/>
        </p:nvSpPr>
        <p:spPr>
          <a:xfrm>
            <a:off x="733926" y="6020735"/>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user friendly website and convenient payment methods</a:t>
            </a:r>
            <a:endParaRPr lang="en-US" dirty="0">
              <a:latin typeface="Maiandra GD" panose="020E0502030308020204" pitchFamily="34" charset="0"/>
            </a:endParaRPr>
          </a:p>
        </p:txBody>
      </p:sp>
    </p:spTree>
    <p:extLst>
      <p:ext uri="{BB962C8B-B14F-4D97-AF65-F5344CB8AC3E}">
        <p14:creationId xmlns:p14="http://schemas.microsoft.com/office/powerpoint/2010/main" val="4065495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78337" y="369804"/>
            <a:ext cx="4815558" cy="5164722"/>
          </a:xfrm>
          <a:prstGeom prst="rect">
            <a:avLst/>
          </a:prstGeom>
        </p:spPr>
      </p:pic>
      <p:pic>
        <p:nvPicPr>
          <p:cNvPr id="7" name="Picture 6"/>
          <p:cNvPicPr>
            <a:picLocks noChangeAspect="1"/>
          </p:cNvPicPr>
          <p:nvPr/>
        </p:nvPicPr>
        <p:blipFill>
          <a:blip r:embed="rId3"/>
          <a:stretch>
            <a:fillRect/>
          </a:stretch>
        </p:blipFill>
        <p:spPr>
          <a:xfrm>
            <a:off x="6946491" y="177091"/>
            <a:ext cx="5108891" cy="5706351"/>
          </a:xfrm>
          <a:prstGeom prst="rect">
            <a:avLst/>
          </a:prstGeom>
        </p:spPr>
      </p:pic>
      <p:sp>
        <p:nvSpPr>
          <p:cNvPr id="5" name="TextBox 4"/>
          <p:cNvSpPr txBox="1"/>
          <p:nvPr/>
        </p:nvSpPr>
        <p:spPr>
          <a:xfrm>
            <a:off x="478337" y="6129019"/>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trust and empathy towards customers</a:t>
            </a:r>
            <a:endParaRPr lang="en-US" dirty="0">
              <a:latin typeface="Maiandra GD" panose="020E0502030308020204" pitchFamily="34" charset="0"/>
            </a:endParaRPr>
          </a:p>
        </p:txBody>
      </p:sp>
    </p:spTree>
    <p:extLst>
      <p:ext uri="{BB962C8B-B14F-4D97-AF65-F5344CB8AC3E}">
        <p14:creationId xmlns:p14="http://schemas.microsoft.com/office/powerpoint/2010/main" val="401929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4223" y="286163"/>
            <a:ext cx="5054340" cy="5525087"/>
          </a:xfrm>
          <a:prstGeom prst="rect">
            <a:avLst/>
          </a:prstGeom>
        </p:spPr>
      </p:pic>
      <p:pic>
        <p:nvPicPr>
          <p:cNvPr id="5" name="Picture 4"/>
          <p:cNvPicPr>
            <a:picLocks noChangeAspect="1"/>
          </p:cNvPicPr>
          <p:nvPr/>
        </p:nvPicPr>
        <p:blipFill>
          <a:blip r:embed="rId3"/>
          <a:stretch>
            <a:fillRect/>
          </a:stretch>
        </p:blipFill>
        <p:spPr>
          <a:xfrm>
            <a:off x="6778624" y="153286"/>
            <a:ext cx="5058737" cy="5657964"/>
          </a:xfrm>
          <a:prstGeom prst="rect">
            <a:avLst/>
          </a:prstGeom>
        </p:spPr>
      </p:pic>
      <p:sp>
        <p:nvSpPr>
          <p:cNvPr id="6" name="TextBox 5"/>
          <p:cNvSpPr txBox="1"/>
          <p:nvPr/>
        </p:nvSpPr>
        <p:spPr>
          <a:xfrm>
            <a:off x="478337" y="6129019"/>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trust and empathy towards customers</a:t>
            </a:r>
            <a:endParaRPr lang="en-US" dirty="0">
              <a:latin typeface="Maiandra GD" panose="020E0502030308020204" pitchFamily="34" charset="0"/>
            </a:endParaRPr>
          </a:p>
        </p:txBody>
      </p:sp>
    </p:spTree>
    <p:extLst>
      <p:ext uri="{BB962C8B-B14F-4D97-AF65-F5344CB8AC3E}">
        <p14:creationId xmlns:p14="http://schemas.microsoft.com/office/powerpoint/2010/main" val="178931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862096"/>
          </a:xfrm>
        </p:spPr>
        <p:txBody>
          <a:bodyPr/>
          <a:lstStyle/>
          <a:p>
            <a:pPr algn="ctr"/>
            <a:r>
              <a:rPr lang="en-US" dirty="0" smtClean="0">
                <a:latin typeface="Algerian" panose="04020705040A02060702" pitchFamily="82" charset="0"/>
              </a:rPr>
              <a:t>Problem Statement</a:t>
            </a:r>
            <a:endParaRPr lang="en-US" dirty="0">
              <a:latin typeface="Algerian" panose="04020705040A02060702" pitchFamily="82" charset="0"/>
            </a:endParaRPr>
          </a:p>
        </p:txBody>
      </p:sp>
      <p:sp>
        <p:nvSpPr>
          <p:cNvPr id="3" name="Content Placeholder 2"/>
          <p:cNvSpPr>
            <a:spLocks noGrp="1"/>
          </p:cNvSpPr>
          <p:nvPr>
            <p:ph idx="1"/>
          </p:nvPr>
        </p:nvSpPr>
        <p:spPr>
          <a:xfrm>
            <a:off x="236621" y="998621"/>
            <a:ext cx="11722768" cy="5534525"/>
          </a:xfrm>
        </p:spPr>
        <p:txBody>
          <a:bodyPr>
            <a:normAutofit fontScale="62500" lnSpcReduction="20000"/>
          </a:bodyPr>
          <a:lstStyle/>
          <a:p>
            <a:pPr>
              <a:lnSpc>
                <a:spcPct val="120000"/>
              </a:lnSpc>
              <a:spcBef>
                <a:spcPts val="0"/>
              </a:spcBef>
            </a:pPr>
            <a:r>
              <a:rPr lang="en-US" dirty="0">
                <a:latin typeface="Maiandra GD" panose="020E0502030308020204" pitchFamily="34" charset="0"/>
              </a:rPr>
              <a:t>E-retail factors for customer activation and retention: A case study from Indian e-commerce customers</a:t>
            </a:r>
          </a:p>
          <a:p>
            <a:pPr>
              <a:lnSpc>
                <a:spcPct val="120000"/>
              </a:lnSpc>
              <a:spcBef>
                <a:spcPts val="0"/>
              </a:spcBef>
            </a:pPr>
            <a:endParaRPr lang="en-US" dirty="0">
              <a:latin typeface="Maiandra GD" panose="020E0502030308020204" pitchFamily="34" charset="0"/>
            </a:endParaRPr>
          </a:p>
          <a:p>
            <a:pPr>
              <a:lnSpc>
                <a:spcPct val="120000"/>
              </a:lnSpc>
              <a:spcBef>
                <a:spcPts val="0"/>
              </a:spcBef>
            </a:pPr>
            <a:r>
              <a:rPr lang="en-US" dirty="0">
                <a:latin typeface="Maiandra GD" panose="020E050203030802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pPr>
              <a:lnSpc>
                <a:spcPct val="120000"/>
              </a:lnSpc>
              <a:spcBef>
                <a:spcPts val="0"/>
              </a:spcBef>
            </a:pPr>
            <a:endParaRPr lang="en-US" dirty="0">
              <a:latin typeface="Maiandra GD" panose="020E0502030308020204" pitchFamily="34" charset="0"/>
            </a:endParaRPr>
          </a:p>
          <a:p>
            <a:pPr>
              <a:lnSpc>
                <a:spcPct val="120000"/>
              </a:lnSpc>
              <a:spcBef>
                <a:spcPts val="0"/>
              </a:spcBef>
            </a:pPr>
            <a:r>
              <a:rPr lang="en-US" dirty="0">
                <a:latin typeface="Maiandra GD" panose="020E0502030308020204" pitchFamily="34" charset="0"/>
              </a:rPr>
              <a:t>Be careful: There are two sheets (one is detailed) and second is encoded in the excel file. You may use any of them by extracting in separate excel sheet. The number of column(s) is more than 47. Read the column header </a:t>
            </a:r>
            <a:r>
              <a:rPr lang="en-US" dirty="0" smtClean="0">
                <a:latin typeface="Maiandra GD" panose="020E0502030308020204" pitchFamily="34" charset="0"/>
              </a:rPr>
              <a:t>carefully. Note</a:t>
            </a:r>
            <a:r>
              <a:rPr lang="en-US" dirty="0">
                <a:latin typeface="Maiandra GD" panose="020E0502030308020204" pitchFamily="34" charset="0"/>
              </a:rPr>
              <a:t>: Data Scientists have to apply their analytical skills to give findings and conclusions in detailed data analysis written in </a:t>
            </a:r>
            <a:r>
              <a:rPr lang="en-US" dirty="0" err="1">
                <a:latin typeface="Maiandra GD" panose="020E0502030308020204" pitchFamily="34" charset="0"/>
              </a:rPr>
              <a:t>jupyter</a:t>
            </a:r>
            <a:r>
              <a:rPr lang="en-US" dirty="0">
                <a:latin typeface="Maiandra GD" panose="020E0502030308020204" pitchFamily="34" charset="0"/>
              </a:rPr>
              <a:t> notebook. Only data analysis is required.   </a:t>
            </a:r>
          </a:p>
          <a:p>
            <a:pPr>
              <a:lnSpc>
                <a:spcPct val="120000"/>
              </a:lnSpc>
              <a:spcBef>
                <a:spcPts val="0"/>
              </a:spcBef>
            </a:pPr>
            <a:endParaRPr lang="en-US" dirty="0">
              <a:latin typeface="Maiandra GD" panose="020E0502030308020204" pitchFamily="34" charset="0"/>
            </a:endParaRPr>
          </a:p>
          <a:p>
            <a:pPr>
              <a:lnSpc>
                <a:spcPct val="120000"/>
              </a:lnSpc>
              <a:spcBef>
                <a:spcPts val="0"/>
              </a:spcBef>
            </a:pPr>
            <a:r>
              <a:rPr lang="en-US" dirty="0">
                <a:latin typeface="Maiandra GD" panose="020E0502030308020204" pitchFamily="34" charset="0"/>
              </a:rPr>
              <a:t>Need not to create machine learning models /but still if anybody comes with it that is welcome</a:t>
            </a:r>
            <a:r>
              <a:rPr lang="en-US" dirty="0" smtClean="0">
                <a:latin typeface="Maiandra GD" panose="020E0502030308020204" pitchFamily="34" charset="0"/>
              </a:rPr>
              <a:t>.</a:t>
            </a:r>
            <a:endParaRPr lang="en-US" dirty="0">
              <a:latin typeface="Maiandra GD" panose="020E0502030308020204" pitchFamily="34" charset="0"/>
            </a:endParaRPr>
          </a:p>
        </p:txBody>
      </p:sp>
    </p:spTree>
    <p:extLst>
      <p:ext uri="{BB962C8B-B14F-4D97-AF65-F5344CB8AC3E}">
        <p14:creationId xmlns:p14="http://schemas.microsoft.com/office/powerpoint/2010/main" val="163675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84877" y="273552"/>
            <a:ext cx="4780418" cy="5336422"/>
          </a:xfrm>
          <a:prstGeom prst="rect">
            <a:avLst/>
          </a:prstGeom>
        </p:spPr>
      </p:pic>
      <p:pic>
        <p:nvPicPr>
          <p:cNvPr id="7" name="Picture 6"/>
          <p:cNvPicPr>
            <a:picLocks noChangeAspect="1"/>
          </p:cNvPicPr>
          <p:nvPr/>
        </p:nvPicPr>
        <p:blipFill>
          <a:blip r:embed="rId3"/>
          <a:stretch>
            <a:fillRect/>
          </a:stretch>
        </p:blipFill>
        <p:spPr>
          <a:xfrm>
            <a:off x="6184232" y="146504"/>
            <a:ext cx="5650831" cy="5590517"/>
          </a:xfrm>
          <a:prstGeom prst="rect">
            <a:avLst/>
          </a:prstGeom>
        </p:spPr>
      </p:pic>
      <p:sp>
        <p:nvSpPr>
          <p:cNvPr id="5" name="TextBox 4"/>
          <p:cNvSpPr txBox="1"/>
          <p:nvPr/>
        </p:nvSpPr>
        <p:spPr>
          <a:xfrm>
            <a:off x="478337" y="6129019"/>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enjoyment and monetary benefits to customers</a:t>
            </a:r>
            <a:endParaRPr lang="en-US" dirty="0">
              <a:latin typeface="Maiandra GD" panose="020E0502030308020204" pitchFamily="34" charset="0"/>
            </a:endParaRPr>
          </a:p>
        </p:txBody>
      </p:sp>
    </p:spTree>
    <p:extLst>
      <p:ext uri="{BB962C8B-B14F-4D97-AF65-F5344CB8AC3E}">
        <p14:creationId xmlns:p14="http://schemas.microsoft.com/office/powerpoint/2010/main" val="2168430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89127" y="454023"/>
            <a:ext cx="4868673" cy="5325296"/>
          </a:xfrm>
          <a:prstGeom prst="rect">
            <a:avLst/>
          </a:prstGeom>
        </p:spPr>
      </p:pic>
      <p:pic>
        <p:nvPicPr>
          <p:cNvPr id="7" name="Picture 6"/>
          <p:cNvPicPr>
            <a:picLocks noChangeAspect="1"/>
          </p:cNvPicPr>
          <p:nvPr/>
        </p:nvPicPr>
        <p:blipFill>
          <a:blip r:embed="rId3"/>
          <a:stretch>
            <a:fillRect/>
          </a:stretch>
        </p:blipFill>
        <p:spPr>
          <a:xfrm>
            <a:off x="6661484" y="79233"/>
            <a:ext cx="5084505" cy="5560034"/>
          </a:xfrm>
          <a:prstGeom prst="rect">
            <a:avLst/>
          </a:prstGeom>
        </p:spPr>
      </p:pic>
      <p:sp>
        <p:nvSpPr>
          <p:cNvPr id="5" name="TextBox 4"/>
          <p:cNvSpPr txBox="1"/>
          <p:nvPr/>
        </p:nvSpPr>
        <p:spPr>
          <a:xfrm>
            <a:off x="478337" y="6129019"/>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ease in exchange and flexible</a:t>
            </a:r>
            <a:endParaRPr lang="en-US" dirty="0">
              <a:latin typeface="Maiandra GD" panose="020E0502030308020204" pitchFamily="34" charset="0"/>
            </a:endParaRPr>
          </a:p>
        </p:txBody>
      </p:sp>
    </p:spTree>
    <p:extLst>
      <p:ext uri="{BB962C8B-B14F-4D97-AF65-F5344CB8AC3E}">
        <p14:creationId xmlns:p14="http://schemas.microsoft.com/office/powerpoint/2010/main" val="191097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128" y="153235"/>
            <a:ext cx="5009388" cy="5598728"/>
          </a:xfrm>
          <a:prstGeom prst="rect">
            <a:avLst/>
          </a:prstGeom>
        </p:spPr>
      </p:pic>
      <p:pic>
        <p:nvPicPr>
          <p:cNvPr id="5" name="Picture 4"/>
          <p:cNvPicPr>
            <a:picLocks noChangeAspect="1"/>
          </p:cNvPicPr>
          <p:nvPr/>
        </p:nvPicPr>
        <p:blipFill>
          <a:blip r:embed="rId3"/>
          <a:stretch>
            <a:fillRect/>
          </a:stretch>
        </p:blipFill>
        <p:spPr>
          <a:xfrm>
            <a:off x="6817515" y="43010"/>
            <a:ext cx="5054022" cy="5529551"/>
          </a:xfrm>
          <a:prstGeom prst="rect">
            <a:avLst/>
          </a:prstGeom>
        </p:spPr>
      </p:pic>
      <p:sp>
        <p:nvSpPr>
          <p:cNvPr id="6" name="TextBox 5"/>
          <p:cNvSpPr txBox="1"/>
          <p:nvPr/>
        </p:nvSpPr>
        <p:spPr>
          <a:xfrm>
            <a:off x="478337" y="6129019"/>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satisfaction of the customers</a:t>
            </a:r>
            <a:endParaRPr lang="en-US" dirty="0">
              <a:latin typeface="Maiandra GD" panose="020E0502030308020204" pitchFamily="34" charset="0"/>
            </a:endParaRPr>
          </a:p>
        </p:txBody>
      </p:sp>
    </p:spTree>
    <p:extLst>
      <p:ext uri="{BB962C8B-B14F-4D97-AF65-F5344CB8AC3E}">
        <p14:creationId xmlns:p14="http://schemas.microsoft.com/office/powerpoint/2010/main" val="37077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4526" y="218436"/>
            <a:ext cx="4845750" cy="5297070"/>
          </a:xfrm>
          <a:prstGeom prst="rect">
            <a:avLst/>
          </a:prstGeom>
        </p:spPr>
      </p:pic>
      <p:pic>
        <p:nvPicPr>
          <p:cNvPr id="5" name="Picture 4"/>
          <p:cNvPicPr>
            <a:picLocks noChangeAspect="1"/>
          </p:cNvPicPr>
          <p:nvPr/>
        </p:nvPicPr>
        <p:blipFill>
          <a:blip r:embed="rId3"/>
          <a:stretch>
            <a:fillRect/>
          </a:stretch>
        </p:blipFill>
        <p:spPr>
          <a:xfrm>
            <a:off x="6942221" y="211526"/>
            <a:ext cx="4940969" cy="5303980"/>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satisfaction and good quality website</a:t>
            </a:r>
            <a:endParaRPr lang="en-US" dirty="0">
              <a:latin typeface="Maiandra GD" panose="020E0502030308020204" pitchFamily="34" charset="0"/>
            </a:endParaRPr>
          </a:p>
        </p:txBody>
      </p:sp>
    </p:spTree>
    <p:extLst>
      <p:ext uri="{BB962C8B-B14F-4D97-AF65-F5344CB8AC3E}">
        <p14:creationId xmlns:p14="http://schemas.microsoft.com/office/powerpoint/2010/main" val="4061079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62775" y="273550"/>
            <a:ext cx="5548477" cy="5132399"/>
          </a:xfrm>
          <a:prstGeom prst="rect">
            <a:avLst/>
          </a:prstGeom>
        </p:spPr>
      </p:pic>
      <p:pic>
        <p:nvPicPr>
          <p:cNvPr id="7" name="Picture 6"/>
          <p:cNvPicPr>
            <a:picLocks noChangeAspect="1"/>
          </p:cNvPicPr>
          <p:nvPr/>
        </p:nvPicPr>
        <p:blipFill>
          <a:blip r:embed="rId3"/>
          <a:stretch>
            <a:fillRect/>
          </a:stretch>
        </p:blipFill>
        <p:spPr>
          <a:xfrm>
            <a:off x="6701590" y="144646"/>
            <a:ext cx="5264586" cy="5261304"/>
          </a:xfrm>
          <a:prstGeom prst="rect">
            <a:avLst/>
          </a:prstGeom>
        </p:spPr>
      </p:pic>
      <p:sp>
        <p:nvSpPr>
          <p:cNvPr id="5" name="TextBox 4"/>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gives wide variety of list and induces trust</a:t>
            </a:r>
            <a:endParaRPr lang="en-US" dirty="0">
              <a:latin typeface="Maiandra GD" panose="020E0502030308020204" pitchFamily="34" charset="0"/>
            </a:endParaRPr>
          </a:p>
        </p:txBody>
      </p:sp>
    </p:spTree>
    <p:extLst>
      <p:ext uri="{BB962C8B-B14F-4D97-AF65-F5344CB8AC3E}">
        <p14:creationId xmlns:p14="http://schemas.microsoft.com/office/powerpoint/2010/main" val="434464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284" y="211439"/>
            <a:ext cx="5210750" cy="5696066"/>
          </a:xfrm>
          <a:prstGeom prst="rect">
            <a:avLst/>
          </a:prstGeom>
        </p:spPr>
      </p:pic>
      <p:pic>
        <p:nvPicPr>
          <p:cNvPr id="5" name="Picture 4"/>
          <p:cNvPicPr>
            <a:picLocks noChangeAspect="1"/>
          </p:cNvPicPr>
          <p:nvPr/>
        </p:nvPicPr>
        <p:blipFill>
          <a:blip r:embed="rId3"/>
          <a:stretch>
            <a:fillRect/>
          </a:stretch>
        </p:blipFill>
        <p:spPr>
          <a:xfrm>
            <a:off x="6828254" y="176768"/>
            <a:ext cx="5249111" cy="5730737"/>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as it satisfies all the needs</a:t>
            </a:r>
            <a:endParaRPr lang="en-US" dirty="0">
              <a:latin typeface="Maiandra GD" panose="020E0502030308020204" pitchFamily="34" charset="0"/>
            </a:endParaRPr>
          </a:p>
        </p:txBody>
      </p:sp>
    </p:spTree>
    <p:extLst>
      <p:ext uri="{BB962C8B-B14F-4D97-AF65-F5344CB8AC3E}">
        <p14:creationId xmlns:p14="http://schemas.microsoft.com/office/powerpoint/2010/main" val="374882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7566" y="237457"/>
            <a:ext cx="4834742" cy="5285037"/>
          </a:xfrm>
          <a:prstGeom prst="rect">
            <a:avLst/>
          </a:prstGeom>
        </p:spPr>
      </p:pic>
      <p:pic>
        <p:nvPicPr>
          <p:cNvPr id="5" name="Picture 4"/>
          <p:cNvPicPr>
            <a:picLocks noChangeAspect="1"/>
          </p:cNvPicPr>
          <p:nvPr/>
        </p:nvPicPr>
        <p:blipFill>
          <a:blip r:embed="rId3"/>
          <a:stretch>
            <a:fillRect/>
          </a:stretch>
        </p:blipFill>
        <p:spPr>
          <a:xfrm>
            <a:off x="6934459" y="118624"/>
            <a:ext cx="5108891" cy="5706351"/>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as it satisfies the sense of adventures</a:t>
            </a:r>
            <a:endParaRPr lang="en-US" dirty="0">
              <a:latin typeface="Maiandra GD" panose="020E0502030308020204" pitchFamily="34" charset="0"/>
            </a:endParaRPr>
          </a:p>
        </p:txBody>
      </p:sp>
    </p:spTree>
    <p:extLst>
      <p:ext uri="{BB962C8B-B14F-4D97-AF65-F5344CB8AC3E}">
        <p14:creationId xmlns:p14="http://schemas.microsoft.com/office/powerpoint/2010/main" val="156319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41203"/>
            <a:ext cx="5227262" cy="5707764"/>
          </a:xfrm>
          <a:prstGeom prst="rect">
            <a:avLst/>
          </a:prstGeom>
        </p:spPr>
      </p:pic>
      <p:pic>
        <p:nvPicPr>
          <p:cNvPr id="5" name="Picture 4"/>
          <p:cNvPicPr>
            <a:picLocks noChangeAspect="1"/>
          </p:cNvPicPr>
          <p:nvPr/>
        </p:nvPicPr>
        <p:blipFill>
          <a:blip r:embed="rId3"/>
          <a:stretch>
            <a:fillRect/>
          </a:stretch>
        </p:blipFill>
        <p:spPr>
          <a:xfrm>
            <a:off x="6460958" y="141203"/>
            <a:ext cx="5592649" cy="5407621"/>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as it satisfies the human requirements</a:t>
            </a:r>
            <a:endParaRPr lang="en-US" dirty="0">
              <a:latin typeface="Maiandra GD" panose="020E0502030308020204" pitchFamily="34" charset="0"/>
            </a:endParaRPr>
          </a:p>
        </p:txBody>
      </p:sp>
    </p:spTree>
    <p:extLst>
      <p:ext uri="{BB962C8B-B14F-4D97-AF65-F5344CB8AC3E}">
        <p14:creationId xmlns:p14="http://schemas.microsoft.com/office/powerpoint/2010/main" val="792728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14538" y="285582"/>
            <a:ext cx="5155293" cy="5032376"/>
          </a:xfrm>
          <a:prstGeom prst="rect">
            <a:avLst/>
          </a:prstGeom>
        </p:spPr>
      </p:pic>
      <p:pic>
        <p:nvPicPr>
          <p:cNvPr id="7" name="Picture 6"/>
          <p:cNvPicPr>
            <a:picLocks noChangeAspect="1"/>
          </p:cNvPicPr>
          <p:nvPr/>
        </p:nvPicPr>
        <p:blipFill>
          <a:blip r:embed="rId3"/>
          <a:stretch>
            <a:fillRect/>
          </a:stretch>
        </p:blipFill>
        <p:spPr>
          <a:xfrm>
            <a:off x="6280483" y="131490"/>
            <a:ext cx="5782429" cy="5340559"/>
          </a:xfrm>
          <a:prstGeom prst="rect">
            <a:avLst/>
          </a:prstGeom>
        </p:spPr>
      </p:pic>
      <p:sp>
        <p:nvSpPr>
          <p:cNvPr id="8" name="TextBox 7"/>
          <p:cNvSpPr txBox="1"/>
          <p:nvPr/>
        </p:nvSpPr>
        <p:spPr>
          <a:xfrm>
            <a:off x="854242" y="5960578"/>
            <a:ext cx="10924674" cy="369332"/>
          </a:xfrm>
          <a:prstGeom prst="rect">
            <a:avLst/>
          </a:prstGeom>
          <a:noFill/>
        </p:spPr>
        <p:txBody>
          <a:bodyPr wrap="square" rtlCol="0">
            <a:spAutoFit/>
          </a:bodyPr>
          <a:lstStyle/>
          <a:p>
            <a:pPr algn="ctr"/>
            <a:r>
              <a:rPr lang="en-US" dirty="0" smtClean="0">
                <a:latin typeface="Maiandra GD" panose="020E0502030308020204" pitchFamily="34" charset="0"/>
              </a:rPr>
              <a:t>Most of the people agree for shopping online as it is value and helps in certain roles </a:t>
            </a:r>
            <a:endParaRPr lang="en-US" dirty="0">
              <a:latin typeface="Maiandra GD" panose="020E0502030308020204" pitchFamily="34" charset="0"/>
            </a:endParaRPr>
          </a:p>
        </p:txBody>
      </p:sp>
    </p:spTree>
    <p:extLst>
      <p:ext uri="{BB962C8B-B14F-4D97-AF65-F5344CB8AC3E}">
        <p14:creationId xmlns:p14="http://schemas.microsoft.com/office/powerpoint/2010/main" val="220729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380" y="168443"/>
            <a:ext cx="5378115" cy="5762557"/>
          </a:xfrm>
          <a:prstGeom prst="rect">
            <a:avLst/>
          </a:prstGeom>
        </p:spPr>
      </p:pic>
      <p:pic>
        <p:nvPicPr>
          <p:cNvPr id="5" name="Picture 4"/>
          <p:cNvPicPr>
            <a:picLocks noChangeAspect="1"/>
          </p:cNvPicPr>
          <p:nvPr/>
        </p:nvPicPr>
        <p:blipFill>
          <a:blip r:embed="rId3"/>
          <a:stretch>
            <a:fillRect/>
          </a:stretch>
        </p:blipFill>
        <p:spPr>
          <a:xfrm>
            <a:off x="6737684" y="168443"/>
            <a:ext cx="5302095" cy="5688061"/>
          </a:xfrm>
          <a:prstGeom prst="rect">
            <a:avLst/>
          </a:prstGeom>
        </p:spPr>
      </p:pic>
      <p:sp>
        <p:nvSpPr>
          <p:cNvPr id="6" name="TextBox 5"/>
          <p:cNvSpPr txBox="1"/>
          <p:nvPr/>
        </p:nvSpPr>
        <p:spPr>
          <a:xfrm>
            <a:off x="854242" y="5960578"/>
            <a:ext cx="10924674" cy="369332"/>
          </a:xfrm>
          <a:prstGeom prst="rect">
            <a:avLst/>
          </a:prstGeom>
          <a:noFill/>
        </p:spPr>
        <p:txBody>
          <a:bodyPr wrap="square" rtlCol="0">
            <a:spAutoFit/>
          </a:bodyPr>
          <a:lstStyle/>
          <a:p>
            <a:r>
              <a:rPr lang="en-US" dirty="0" smtClean="0">
                <a:latin typeface="Maiandra GD" panose="020E0502030308020204" pitchFamily="34" charset="0"/>
              </a:rPr>
              <a:t>Amazon,</a:t>
            </a:r>
            <a:r>
              <a:rPr lang="en-US" dirty="0">
                <a:latin typeface="Maiandra GD" panose="020E0502030308020204" pitchFamily="34" charset="0"/>
              </a:rPr>
              <a:t> </a:t>
            </a:r>
            <a:r>
              <a:rPr lang="en-US" dirty="0" err="1" smtClean="0">
                <a:latin typeface="Maiandra GD" panose="020E0502030308020204" pitchFamily="34" charset="0"/>
              </a:rPr>
              <a:t>flipkart</a:t>
            </a:r>
            <a:r>
              <a:rPr lang="en-US" dirty="0" smtClean="0">
                <a:latin typeface="Maiandra GD" panose="020E0502030308020204" pitchFamily="34" charset="0"/>
              </a:rPr>
              <a:t>, </a:t>
            </a:r>
            <a:r>
              <a:rPr lang="en-US" dirty="0" err="1" smtClean="0">
                <a:latin typeface="Maiandra GD" panose="020E0502030308020204" pitchFamily="34" charset="0"/>
              </a:rPr>
              <a:t>snapdeal</a:t>
            </a:r>
            <a:r>
              <a:rPr lang="en-US" dirty="0" smtClean="0">
                <a:latin typeface="Maiandra GD" panose="020E0502030308020204" pitchFamily="34" charset="0"/>
              </a:rPr>
              <a:t> and </a:t>
            </a:r>
            <a:r>
              <a:rPr lang="en-US" dirty="0" err="1" smtClean="0">
                <a:latin typeface="Maiandra GD" panose="020E0502030308020204" pitchFamily="34" charset="0"/>
              </a:rPr>
              <a:t>mytra</a:t>
            </a:r>
            <a:r>
              <a:rPr lang="en-US" dirty="0" smtClean="0">
                <a:latin typeface="Maiandra GD" panose="020E0502030308020204" pitchFamily="34" charset="0"/>
              </a:rPr>
              <a:t> easy to use applications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391604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15" y="208715"/>
            <a:ext cx="11682663" cy="753812"/>
          </a:xfrm>
        </p:spPr>
        <p:txBody>
          <a:bodyPr/>
          <a:lstStyle/>
          <a:p>
            <a:pPr algn="ctr"/>
            <a:r>
              <a:rPr lang="en-US" dirty="0" smtClean="0">
                <a:latin typeface="Algerian" panose="04020705040A02060702" pitchFamily="82" charset="0"/>
              </a:rPr>
              <a:t>Null Data Set and Types of data</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8205536" y="1782653"/>
            <a:ext cx="3152273" cy="2596842"/>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92771732"/>
              </p:ext>
            </p:extLst>
          </p:nvPr>
        </p:nvGraphicFramePr>
        <p:xfrm>
          <a:off x="625641" y="1501960"/>
          <a:ext cx="5739064" cy="2849376"/>
        </p:xfrm>
        <a:graphic>
          <a:graphicData uri="http://schemas.openxmlformats.org/drawingml/2006/table">
            <a:tbl>
              <a:tblPr firstRow="1" firstCol="1" bandRow="1">
                <a:tableStyleId>{5C22544A-7EE6-4342-B048-85BDC9FD1C3A}</a:tableStyleId>
              </a:tblPr>
              <a:tblGrid>
                <a:gridCol w="3429001"/>
                <a:gridCol w="2310063"/>
              </a:tblGrid>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Number of variables</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a:effectLst/>
                          <a:latin typeface="Maiandra GD" panose="020E0502030308020204" pitchFamily="34" charset="0"/>
                        </a:rPr>
                        <a:t>71</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Number of observations</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a:effectLst/>
                          <a:latin typeface="Maiandra GD" panose="020E0502030308020204" pitchFamily="34" charset="0"/>
                        </a:rPr>
                        <a:t>269</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Missing cells</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a:effectLst/>
                          <a:latin typeface="Maiandra GD" panose="020E0502030308020204" pitchFamily="34" charset="0"/>
                        </a:rPr>
                        <a:t>0</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Missing cells (%)</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dirty="0">
                          <a:effectLst/>
                          <a:latin typeface="Maiandra GD" panose="020E0502030308020204" pitchFamily="34" charset="0"/>
                        </a:rPr>
                        <a:t>0.0%</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Duplicate rows</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a:effectLst/>
                          <a:latin typeface="Maiandra GD" panose="020E0502030308020204" pitchFamily="34" charset="0"/>
                        </a:rPr>
                        <a:t>60</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Duplicate rows (%)</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a:effectLst/>
                          <a:latin typeface="Maiandra GD" panose="020E0502030308020204" pitchFamily="34" charset="0"/>
                        </a:rPr>
                        <a:t>22.3%</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dirty="0">
                          <a:effectLst/>
                          <a:latin typeface="Maiandra GD" panose="020E0502030308020204" pitchFamily="34" charset="0"/>
                        </a:rPr>
                        <a:t>Total size in memory</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dirty="0">
                          <a:effectLst/>
                          <a:latin typeface="Maiandra GD" panose="020E0502030308020204" pitchFamily="34" charset="0"/>
                        </a:rPr>
                        <a:t>149.3 KiB</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0">
                <a:tc>
                  <a:txBody>
                    <a:bodyPr/>
                    <a:lstStyle/>
                    <a:p>
                      <a:pPr marL="0" marR="0">
                        <a:lnSpc>
                          <a:spcPct val="107000"/>
                        </a:lnSpc>
                        <a:spcBef>
                          <a:spcPts val="0"/>
                        </a:spcBef>
                        <a:spcAft>
                          <a:spcPts val="0"/>
                        </a:spcAft>
                      </a:pPr>
                      <a:r>
                        <a:rPr lang="en-US" sz="1600" b="0">
                          <a:effectLst/>
                          <a:latin typeface="Maiandra GD" panose="020E0502030308020204" pitchFamily="34" charset="0"/>
                        </a:rPr>
                        <a:t>Average record size in memory</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7000"/>
                        </a:lnSpc>
                        <a:spcBef>
                          <a:spcPts val="0"/>
                        </a:spcBef>
                        <a:spcAft>
                          <a:spcPts val="0"/>
                        </a:spcAft>
                      </a:pPr>
                      <a:r>
                        <a:rPr lang="en-US" sz="1600" b="0" dirty="0">
                          <a:effectLst/>
                          <a:latin typeface="Maiandra GD" panose="020E0502030308020204" pitchFamily="34" charset="0"/>
                        </a:rPr>
                        <a:t>568.5 B</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2510779"/>
              </p:ext>
            </p:extLst>
          </p:nvPr>
        </p:nvGraphicFramePr>
        <p:xfrm>
          <a:off x="817911" y="4753097"/>
          <a:ext cx="4999356" cy="815340"/>
        </p:xfrm>
        <a:graphic>
          <a:graphicData uri="http://schemas.openxmlformats.org/drawingml/2006/table">
            <a:tbl>
              <a:tblPr firstRow="1" firstCol="1" bandRow="1">
                <a:tableStyleId>{775DCB02-9BB8-47FD-8907-85C794F793BA}</a:tableStyleId>
              </a:tblPr>
              <a:tblGrid>
                <a:gridCol w="2499678"/>
                <a:gridCol w="2499678"/>
              </a:tblGrid>
              <a:tr h="291465">
                <a:tc>
                  <a:txBody>
                    <a:bodyPr/>
                    <a:lstStyle/>
                    <a:p>
                      <a:pPr marL="0" marR="0">
                        <a:lnSpc>
                          <a:spcPct val="100000"/>
                        </a:lnSpc>
                        <a:spcBef>
                          <a:spcPts val="0"/>
                        </a:spcBef>
                        <a:spcAft>
                          <a:spcPts val="0"/>
                        </a:spcAft>
                      </a:pPr>
                      <a:r>
                        <a:rPr lang="en-US" sz="1600" b="0" dirty="0">
                          <a:effectLst/>
                          <a:latin typeface="Maiandra GD" panose="020E0502030308020204" pitchFamily="34" charset="0"/>
                        </a:rPr>
                        <a:t>Categorical</a:t>
                      </a: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0000"/>
                        </a:lnSpc>
                        <a:spcBef>
                          <a:spcPts val="0"/>
                        </a:spcBef>
                        <a:spcAft>
                          <a:spcPts val="0"/>
                        </a:spcAft>
                      </a:pPr>
                      <a:r>
                        <a:rPr lang="en-US" sz="1600" b="0">
                          <a:effectLst/>
                          <a:latin typeface="Maiandra GD" panose="020E0502030308020204" pitchFamily="34" charset="0"/>
                        </a:rPr>
                        <a:t>70</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r>
              <a:tr h="297695">
                <a:tc>
                  <a:txBody>
                    <a:bodyPr/>
                    <a:lstStyle/>
                    <a:p>
                      <a:pPr marL="0" marR="0">
                        <a:lnSpc>
                          <a:spcPct val="100000"/>
                        </a:lnSpc>
                        <a:spcBef>
                          <a:spcPts val="0"/>
                        </a:spcBef>
                        <a:spcAft>
                          <a:spcPts val="0"/>
                        </a:spcAft>
                      </a:pPr>
                      <a:r>
                        <a:rPr lang="en-US" sz="1600" b="0">
                          <a:effectLst/>
                          <a:latin typeface="Maiandra GD" panose="020E0502030308020204" pitchFamily="34" charset="0"/>
                        </a:rPr>
                        <a:t>Numeric</a:t>
                      </a:r>
                      <a:endParaRPr lang="en-US" sz="1400" b="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47625" marR="47625" marT="47625" marB="47625"/>
                </a:tc>
                <a:tc>
                  <a:txBody>
                    <a:bodyPr/>
                    <a:lstStyle/>
                    <a:p>
                      <a:pPr marL="0" marR="0">
                        <a:lnSpc>
                          <a:spcPct val="100000"/>
                        </a:lnSpc>
                        <a:spcBef>
                          <a:spcPts val="0"/>
                        </a:spcBef>
                        <a:spcAft>
                          <a:spcPts val="0"/>
                        </a:spcAft>
                      </a:pPr>
                      <a:r>
                        <a:rPr lang="en-US" sz="1600" b="0" dirty="0">
                          <a:effectLst/>
                          <a:latin typeface="Maiandra GD" panose="020E0502030308020204" pitchFamily="34" charset="0"/>
                        </a:rPr>
                        <a:t> 1</a:t>
                      </a:r>
                      <a:br>
                        <a:rPr lang="en-US" sz="1600" b="0" dirty="0">
                          <a:effectLst/>
                          <a:latin typeface="Maiandra GD" panose="020E0502030308020204" pitchFamily="34" charset="0"/>
                        </a:rPr>
                      </a:br>
                      <a:endParaRPr lang="en-US" sz="1400" b="0" dirty="0">
                        <a:effectLst/>
                        <a:latin typeface="Maiandra GD" panose="020E0502030308020204" pitchFamily="34" charset="0"/>
                        <a:ea typeface="Microsoft Sans Serif" panose="020B0604020202020204" pitchFamily="34" charset="0"/>
                        <a:cs typeface="Times New Roman" panose="02020603050405020304" pitchFamily="18" charset="0"/>
                      </a:endParaRPr>
                    </a:p>
                  </a:txBody>
                  <a:tcPr marL="9525" marR="9525" marT="9525" marB="9525" anchor="ctr"/>
                </a:tc>
              </a:tr>
            </a:tbl>
          </a:graphicData>
        </a:graphic>
      </p:graphicFrame>
    </p:spTree>
    <p:extLst>
      <p:ext uri="{BB962C8B-B14F-4D97-AF65-F5344CB8AC3E}">
        <p14:creationId xmlns:p14="http://schemas.microsoft.com/office/powerpoint/2010/main" val="1449011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64312" y="201360"/>
            <a:ext cx="4503941" cy="5393324"/>
          </a:xfrm>
          <a:prstGeom prst="rect">
            <a:avLst/>
          </a:prstGeom>
        </p:spPr>
      </p:pic>
      <p:pic>
        <p:nvPicPr>
          <p:cNvPr id="7" name="Picture 6"/>
          <p:cNvPicPr>
            <a:picLocks noChangeAspect="1"/>
          </p:cNvPicPr>
          <p:nvPr/>
        </p:nvPicPr>
        <p:blipFill>
          <a:blip r:embed="rId3"/>
          <a:stretch>
            <a:fillRect/>
          </a:stretch>
        </p:blipFill>
        <p:spPr>
          <a:xfrm>
            <a:off x="6472989" y="96254"/>
            <a:ext cx="5597757" cy="5846571"/>
          </a:xfrm>
          <a:prstGeom prst="rect">
            <a:avLst/>
          </a:prstGeom>
        </p:spPr>
      </p:pic>
      <p:sp>
        <p:nvSpPr>
          <p:cNvPr id="5" name="TextBox 4"/>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a:t>
            </a:r>
            <a:r>
              <a:rPr lang="en-US" dirty="0">
                <a:latin typeface="Maiandra GD" panose="020E0502030308020204" pitchFamily="34" charset="0"/>
              </a:rPr>
              <a:t> </a:t>
            </a:r>
            <a:r>
              <a:rPr lang="en-US" dirty="0" err="1">
                <a:latin typeface="Maiandra GD" panose="020E0502030308020204" pitchFamily="34" charset="0"/>
              </a:rPr>
              <a:t>flipkart</a:t>
            </a:r>
            <a:r>
              <a:rPr lang="en-US" dirty="0" smtClean="0">
                <a:latin typeface="Maiandra GD" panose="020E0502030308020204" pitchFamily="34" charset="0"/>
              </a:rPr>
              <a:t> are displaying variety of product and appealing page layout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88842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75536" y="0"/>
            <a:ext cx="4858201" cy="5960454"/>
          </a:xfrm>
          <a:prstGeom prst="rect">
            <a:avLst/>
          </a:prstGeom>
        </p:spPr>
      </p:pic>
      <p:pic>
        <p:nvPicPr>
          <p:cNvPr id="7" name="Picture 6"/>
          <p:cNvPicPr>
            <a:picLocks noChangeAspect="1"/>
          </p:cNvPicPr>
          <p:nvPr/>
        </p:nvPicPr>
        <p:blipFill>
          <a:blip r:embed="rId3"/>
          <a:stretch>
            <a:fillRect/>
          </a:stretch>
        </p:blipFill>
        <p:spPr>
          <a:xfrm>
            <a:off x="6713621" y="108099"/>
            <a:ext cx="5367701" cy="5667059"/>
          </a:xfrm>
          <a:prstGeom prst="rect">
            <a:avLst/>
          </a:prstGeom>
        </p:spPr>
      </p:pic>
      <p:sp>
        <p:nvSpPr>
          <p:cNvPr id="5" name="TextBox 4"/>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a:t>
            </a:r>
            <a:r>
              <a:rPr lang="en-US" dirty="0">
                <a:latin typeface="Maiandra GD" panose="020E0502030308020204" pitchFamily="34" charset="0"/>
              </a:rPr>
              <a:t> </a:t>
            </a:r>
            <a:r>
              <a:rPr lang="en-US" dirty="0" err="1">
                <a:latin typeface="Maiandra GD" panose="020E0502030308020204" pitchFamily="34" charset="0"/>
              </a:rPr>
              <a:t>flipkart</a:t>
            </a:r>
            <a:r>
              <a:rPr lang="en-US" dirty="0" smtClean="0">
                <a:latin typeface="Maiandra GD" panose="020E0502030308020204" pitchFamily="34" charset="0"/>
              </a:rPr>
              <a:t> and </a:t>
            </a:r>
            <a:r>
              <a:rPr lang="en-US" dirty="0" err="1" smtClean="0">
                <a:latin typeface="Maiandra GD" panose="020E0502030308020204" pitchFamily="34" charset="0"/>
              </a:rPr>
              <a:t>payth</a:t>
            </a:r>
            <a:r>
              <a:rPr lang="en-US" dirty="0" smtClean="0">
                <a:latin typeface="Maiandra GD" panose="020E0502030308020204" pitchFamily="34" charset="0"/>
              </a:rPr>
              <a:t> are displaying product information and fast loading speed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78354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8757" y="267589"/>
            <a:ext cx="5354053" cy="5663979"/>
          </a:xfrm>
          <a:prstGeom prst="rect">
            <a:avLst/>
          </a:prstGeom>
        </p:spPr>
      </p:pic>
      <p:pic>
        <p:nvPicPr>
          <p:cNvPr id="5" name="Picture 4"/>
          <p:cNvPicPr>
            <a:picLocks noChangeAspect="1"/>
          </p:cNvPicPr>
          <p:nvPr/>
        </p:nvPicPr>
        <p:blipFill>
          <a:blip r:embed="rId3"/>
          <a:stretch>
            <a:fillRect/>
          </a:stretch>
        </p:blipFill>
        <p:spPr>
          <a:xfrm>
            <a:off x="6894095" y="267589"/>
            <a:ext cx="4928937" cy="5627096"/>
          </a:xfrm>
          <a:prstGeom prst="rect">
            <a:avLst/>
          </a:prstGeom>
        </p:spPr>
      </p:pic>
      <p:sp>
        <p:nvSpPr>
          <p:cNvPr id="6" name="TextBox 5"/>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 and </a:t>
            </a:r>
            <a:r>
              <a:rPr lang="en-US" dirty="0" err="1" smtClean="0">
                <a:latin typeface="Maiandra GD" panose="020E0502030308020204" pitchFamily="34" charset="0"/>
              </a:rPr>
              <a:t>flipkart</a:t>
            </a:r>
            <a:r>
              <a:rPr lang="en-US" dirty="0" smtClean="0">
                <a:latin typeface="Maiandra GD" panose="020E0502030308020204" pitchFamily="34" charset="0"/>
              </a:rPr>
              <a:t> are reliable and quickness to complete the purchase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2798036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36360" y="261519"/>
            <a:ext cx="4588303" cy="5269812"/>
          </a:xfrm>
          <a:prstGeom prst="rect">
            <a:avLst/>
          </a:prstGeom>
        </p:spPr>
      </p:pic>
      <p:pic>
        <p:nvPicPr>
          <p:cNvPr id="7" name="Picture 6"/>
          <p:cNvPicPr>
            <a:picLocks noChangeAspect="1"/>
          </p:cNvPicPr>
          <p:nvPr/>
        </p:nvPicPr>
        <p:blipFill>
          <a:blip r:embed="rId3"/>
          <a:stretch>
            <a:fillRect/>
          </a:stretch>
        </p:blipFill>
        <p:spPr>
          <a:xfrm>
            <a:off x="6545179" y="0"/>
            <a:ext cx="5531017" cy="5328366"/>
          </a:xfrm>
          <a:prstGeom prst="rect">
            <a:avLst/>
          </a:prstGeom>
        </p:spPr>
      </p:pic>
      <p:sp>
        <p:nvSpPr>
          <p:cNvPr id="5" name="TextBox 4"/>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 and </a:t>
            </a:r>
            <a:r>
              <a:rPr lang="en-US" dirty="0" err="1" smtClean="0">
                <a:latin typeface="Maiandra GD" panose="020E0502030308020204" pitchFamily="34" charset="0"/>
              </a:rPr>
              <a:t>flipkart</a:t>
            </a:r>
            <a:r>
              <a:rPr lang="en-US" dirty="0" smtClean="0">
                <a:latin typeface="Maiandra GD" panose="020E0502030308020204" pitchFamily="34" charset="0"/>
              </a:rPr>
              <a:t> are available for several payment options and quick delivery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714120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2232" y="93077"/>
            <a:ext cx="4387736" cy="5301230"/>
          </a:xfrm>
          <a:prstGeom prst="rect">
            <a:avLst/>
          </a:prstGeom>
        </p:spPr>
      </p:pic>
      <p:pic>
        <p:nvPicPr>
          <p:cNvPr id="7" name="Picture 6"/>
          <p:cNvPicPr>
            <a:picLocks noChangeAspect="1"/>
          </p:cNvPicPr>
          <p:nvPr/>
        </p:nvPicPr>
        <p:blipFill>
          <a:blip r:embed="rId3"/>
          <a:stretch>
            <a:fillRect/>
          </a:stretch>
        </p:blipFill>
        <p:spPr>
          <a:xfrm>
            <a:off x="6966284" y="93077"/>
            <a:ext cx="5086313" cy="5633192"/>
          </a:xfrm>
          <a:prstGeom prst="rect">
            <a:avLst/>
          </a:prstGeom>
        </p:spPr>
      </p:pic>
      <p:sp>
        <p:nvSpPr>
          <p:cNvPr id="8" name="TextBox 7"/>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 and </a:t>
            </a:r>
            <a:r>
              <a:rPr lang="en-US" dirty="0" err="1" smtClean="0">
                <a:latin typeface="Maiandra GD" panose="020E0502030308020204" pitchFamily="34" charset="0"/>
              </a:rPr>
              <a:t>flipkart</a:t>
            </a:r>
            <a:r>
              <a:rPr lang="en-US" dirty="0" smtClean="0">
                <a:latin typeface="Maiandra GD" panose="020E0502030308020204" pitchFamily="34" charset="0"/>
              </a:rPr>
              <a:t> are most trustworthy because of privacy of customer information and financial information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392661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8916" y="117027"/>
            <a:ext cx="4608095" cy="5662805"/>
          </a:xfrm>
          <a:prstGeom prst="rect">
            <a:avLst/>
          </a:prstGeom>
        </p:spPr>
      </p:pic>
      <p:pic>
        <p:nvPicPr>
          <p:cNvPr id="5" name="Picture 4"/>
          <p:cNvPicPr>
            <a:picLocks noChangeAspect="1"/>
          </p:cNvPicPr>
          <p:nvPr/>
        </p:nvPicPr>
        <p:blipFill>
          <a:blip r:embed="rId3"/>
          <a:stretch>
            <a:fillRect/>
          </a:stretch>
        </p:blipFill>
        <p:spPr>
          <a:xfrm>
            <a:off x="6557212" y="0"/>
            <a:ext cx="5528452" cy="5480779"/>
          </a:xfrm>
          <a:prstGeom prst="rect">
            <a:avLst/>
          </a:prstGeom>
        </p:spPr>
      </p:pic>
      <p:sp>
        <p:nvSpPr>
          <p:cNvPr id="6" name="TextBox 5"/>
          <p:cNvSpPr txBox="1"/>
          <p:nvPr/>
        </p:nvSpPr>
        <p:spPr>
          <a:xfrm>
            <a:off x="854242" y="5960578"/>
            <a:ext cx="10924674" cy="646331"/>
          </a:xfrm>
          <a:prstGeom prst="rect">
            <a:avLst/>
          </a:prstGeom>
          <a:noFill/>
        </p:spPr>
        <p:txBody>
          <a:bodyPr wrap="square" rtlCol="0">
            <a:spAutoFit/>
          </a:bodyPr>
          <a:lstStyle/>
          <a:p>
            <a:r>
              <a:rPr lang="en-US" dirty="0" smtClean="0">
                <a:latin typeface="Maiandra GD" panose="020E0502030308020204" pitchFamily="34" charset="0"/>
              </a:rPr>
              <a:t>Amazon and </a:t>
            </a:r>
            <a:r>
              <a:rPr lang="en-US" dirty="0" err="1" smtClean="0">
                <a:latin typeface="Maiandra GD" panose="020E0502030308020204" pitchFamily="34" charset="0"/>
              </a:rPr>
              <a:t>flipkart</a:t>
            </a:r>
            <a:r>
              <a:rPr lang="en-US" dirty="0" smtClean="0">
                <a:latin typeface="Maiandra GD" panose="020E0502030308020204" pitchFamily="34" charset="0"/>
              </a:rPr>
              <a:t> are most trustworthy and online assistance is available by multichannel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328968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10140" y="273551"/>
            <a:ext cx="4859691" cy="5678538"/>
          </a:xfrm>
          <a:prstGeom prst="rect">
            <a:avLst/>
          </a:prstGeom>
        </p:spPr>
      </p:pic>
      <p:pic>
        <p:nvPicPr>
          <p:cNvPr id="7" name="Picture 6"/>
          <p:cNvPicPr>
            <a:picLocks noChangeAspect="1"/>
          </p:cNvPicPr>
          <p:nvPr/>
        </p:nvPicPr>
        <p:blipFill>
          <a:blip r:embed="rId3"/>
          <a:stretch>
            <a:fillRect/>
          </a:stretch>
        </p:blipFill>
        <p:spPr>
          <a:xfrm>
            <a:off x="7363326" y="109991"/>
            <a:ext cx="4677259" cy="5969395"/>
          </a:xfrm>
          <a:prstGeom prst="rect">
            <a:avLst/>
          </a:prstGeom>
        </p:spPr>
      </p:pic>
      <p:sp>
        <p:nvSpPr>
          <p:cNvPr id="5" name="TextBox 4"/>
          <p:cNvSpPr txBox="1"/>
          <p:nvPr/>
        </p:nvSpPr>
        <p:spPr>
          <a:xfrm>
            <a:off x="854242" y="5960578"/>
            <a:ext cx="10924674" cy="369332"/>
          </a:xfrm>
          <a:prstGeom prst="rect">
            <a:avLst/>
          </a:prstGeom>
          <a:noFill/>
        </p:spPr>
        <p:txBody>
          <a:bodyPr wrap="square" rtlCol="0">
            <a:spAutoFit/>
          </a:bodyPr>
          <a:lstStyle/>
          <a:p>
            <a:r>
              <a:rPr lang="en-US" dirty="0" smtClean="0">
                <a:latin typeface="Maiandra GD" panose="020E0502030308020204" pitchFamily="34" charset="0"/>
              </a:rPr>
              <a:t>Amazon and </a:t>
            </a:r>
            <a:r>
              <a:rPr lang="en-US" dirty="0" err="1" smtClean="0">
                <a:latin typeface="Maiandra GD" panose="020E0502030308020204" pitchFamily="34" charset="0"/>
              </a:rPr>
              <a:t>flipkart</a:t>
            </a:r>
            <a:r>
              <a:rPr lang="en-US" dirty="0" smtClean="0">
                <a:latin typeface="Maiandra GD" panose="020E0502030308020204" pitchFamily="34" charset="0"/>
              </a:rPr>
              <a:t> have longer logging in time and loading time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4128551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7390" y="201362"/>
            <a:ext cx="5120567" cy="5393323"/>
          </a:xfrm>
          <a:prstGeom prst="rect">
            <a:avLst/>
          </a:prstGeom>
        </p:spPr>
      </p:pic>
      <p:pic>
        <p:nvPicPr>
          <p:cNvPr id="5" name="Picture 4"/>
          <p:cNvPicPr>
            <a:picLocks noChangeAspect="1"/>
          </p:cNvPicPr>
          <p:nvPr/>
        </p:nvPicPr>
        <p:blipFill>
          <a:blip r:embed="rId3"/>
          <a:stretch>
            <a:fillRect/>
          </a:stretch>
        </p:blipFill>
        <p:spPr>
          <a:xfrm>
            <a:off x="7327232" y="105109"/>
            <a:ext cx="4695064" cy="5509335"/>
          </a:xfrm>
          <a:prstGeom prst="rect">
            <a:avLst/>
          </a:prstGeom>
        </p:spPr>
      </p:pic>
      <p:sp>
        <p:nvSpPr>
          <p:cNvPr id="6" name="TextBox 5"/>
          <p:cNvSpPr txBox="1"/>
          <p:nvPr/>
        </p:nvSpPr>
        <p:spPr>
          <a:xfrm>
            <a:off x="300789" y="5921814"/>
            <a:ext cx="10924674" cy="646331"/>
          </a:xfrm>
          <a:prstGeom prst="rect">
            <a:avLst/>
          </a:prstGeom>
          <a:noFill/>
        </p:spPr>
        <p:txBody>
          <a:bodyPr wrap="square" rtlCol="0">
            <a:spAutoFit/>
          </a:bodyPr>
          <a:lstStyle/>
          <a:p>
            <a:r>
              <a:rPr lang="en-US" dirty="0" err="1" smtClean="0">
                <a:latin typeface="Maiandra GD" panose="020E0502030308020204" pitchFamily="34" charset="0"/>
              </a:rPr>
              <a:t>Myntra</a:t>
            </a:r>
            <a:r>
              <a:rPr lang="en-US" dirty="0" smtClean="0">
                <a:latin typeface="Maiandra GD" panose="020E0502030308020204" pitchFamily="34" charset="0"/>
              </a:rPr>
              <a:t> and </a:t>
            </a:r>
            <a:r>
              <a:rPr lang="en-US" dirty="0" err="1" smtClean="0">
                <a:latin typeface="Maiandra GD" panose="020E0502030308020204" pitchFamily="34" charset="0"/>
              </a:rPr>
              <a:t>paytm</a:t>
            </a:r>
            <a:r>
              <a:rPr lang="en-US" dirty="0" smtClean="0">
                <a:latin typeface="Maiandra GD" panose="020E0502030308020204" pitchFamily="34" charset="0"/>
              </a:rPr>
              <a:t> has the most late declaration of price and longest loading time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682902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27324" y="225424"/>
            <a:ext cx="4613908" cy="5447821"/>
          </a:xfrm>
          <a:prstGeom prst="rect">
            <a:avLst/>
          </a:prstGeom>
        </p:spPr>
      </p:pic>
      <p:pic>
        <p:nvPicPr>
          <p:cNvPr id="7" name="Picture 6"/>
          <p:cNvPicPr>
            <a:picLocks noChangeAspect="1"/>
          </p:cNvPicPr>
          <p:nvPr/>
        </p:nvPicPr>
        <p:blipFill>
          <a:blip r:embed="rId3"/>
          <a:stretch>
            <a:fillRect/>
          </a:stretch>
        </p:blipFill>
        <p:spPr>
          <a:xfrm>
            <a:off x="7194885" y="98603"/>
            <a:ext cx="4864798" cy="5701462"/>
          </a:xfrm>
          <a:prstGeom prst="rect">
            <a:avLst/>
          </a:prstGeom>
        </p:spPr>
      </p:pic>
      <p:sp>
        <p:nvSpPr>
          <p:cNvPr id="8" name="TextBox 7"/>
          <p:cNvSpPr txBox="1"/>
          <p:nvPr/>
        </p:nvSpPr>
        <p:spPr>
          <a:xfrm>
            <a:off x="890337" y="5921814"/>
            <a:ext cx="9745579" cy="646331"/>
          </a:xfrm>
          <a:prstGeom prst="rect">
            <a:avLst/>
          </a:prstGeom>
          <a:noFill/>
        </p:spPr>
        <p:txBody>
          <a:bodyPr wrap="square" rtlCol="0">
            <a:spAutoFit/>
          </a:bodyPr>
          <a:lstStyle/>
          <a:p>
            <a:r>
              <a:rPr lang="en-US" dirty="0" smtClean="0">
                <a:latin typeface="Maiandra GD" panose="020E0502030308020204" pitchFamily="34" charset="0"/>
              </a:rPr>
              <a:t>Snapdeal.com has the most count for promotions and </a:t>
            </a:r>
            <a:r>
              <a:rPr lang="en-US" dirty="0" err="1" smtClean="0">
                <a:latin typeface="Maiandra GD" panose="020E0502030308020204" pitchFamily="34" charset="0"/>
              </a:rPr>
              <a:t>paytm</a:t>
            </a:r>
            <a:r>
              <a:rPr lang="en-US" dirty="0" smtClean="0">
                <a:latin typeface="Maiandra GD" panose="020E0502030308020204" pitchFamily="34" charset="0"/>
              </a:rPr>
              <a:t> is the longest delivery period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006671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6395" y="153235"/>
            <a:ext cx="4965309" cy="5535648"/>
          </a:xfrm>
          <a:prstGeom prst="rect">
            <a:avLst/>
          </a:prstGeom>
        </p:spPr>
      </p:pic>
      <p:pic>
        <p:nvPicPr>
          <p:cNvPr id="5" name="Picture 4"/>
          <p:cNvPicPr>
            <a:picLocks noChangeAspect="1"/>
          </p:cNvPicPr>
          <p:nvPr/>
        </p:nvPicPr>
        <p:blipFill>
          <a:blip r:embed="rId3"/>
          <a:stretch>
            <a:fillRect/>
          </a:stretch>
        </p:blipFill>
        <p:spPr>
          <a:xfrm>
            <a:off x="7002379" y="153235"/>
            <a:ext cx="4833527" cy="5535648"/>
          </a:xfrm>
          <a:prstGeom prst="rect">
            <a:avLst/>
          </a:prstGeom>
        </p:spPr>
      </p:pic>
      <p:sp>
        <p:nvSpPr>
          <p:cNvPr id="6" name="TextBox 5"/>
          <p:cNvSpPr txBox="1"/>
          <p:nvPr/>
        </p:nvSpPr>
        <p:spPr>
          <a:xfrm>
            <a:off x="890337" y="5921814"/>
            <a:ext cx="9745579" cy="646331"/>
          </a:xfrm>
          <a:prstGeom prst="rect">
            <a:avLst/>
          </a:prstGeom>
          <a:noFill/>
        </p:spPr>
        <p:txBody>
          <a:bodyPr wrap="square" rtlCol="0">
            <a:spAutoFit/>
          </a:bodyPr>
          <a:lstStyle/>
          <a:p>
            <a:r>
              <a:rPr lang="en-US" dirty="0" smtClean="0">
                <a:latin typeface="Maiandra GD" panose="020E0502030308020204" pitchFamily="34" charset="0"/>
              </a:rPr>
              <a:t>Amazon.in has the most count for change in website and disruption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176846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69" y="2707105"/>
            <a:ext cx="10515600" cy="992857"/>
          </a:xfrm>
        </p:spPr>
        <p:txBody>
          <a:bodyPr/>
          <a:lstStyle/>
          <a:p>
            <a:pPr algn="ctr"/>
            <a:r>
              <a:rPr lang="en-US" dirty="0" smtClean="0">
                <a:solidFill>
                  <a:schemeClr val="tx1">
                    <a:lumMod val="95000"/>
                    <a:lumOff val="5000"/>
                  </a:schemeClr>
                </a:solidFill>
                <a:latin typeface="Algerian" panose="04020705040A02060702" pitchFamily="82" charset="0"/>
              </a:rPr>
              <a:t>Univalent Analysis</a:t>
            </a:r>
            <a:endParaRPr lang="en-US" dirty="0">
              <a:solidFill>
                <a:schemeClr val="tx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829654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60527" y="225424"/>
            <a:ext cx="4913051" cy="5489237"/>
          </a:xfrm>
          <a:prstGeom prst="rect">
            <a:avLst/>
          </a:prstGeom>
        </p:spPr>
      </p:pic>
      <p:pic>
        <p:nvPicPr>
          <p:cNvPr id="7" name="Picture 6"/>
          <p:cNvPicPr>
            <a:picLocks noChangeAspect="1"/>
          </p:cNvPicPr>
          <p:nvPr/>
        </p:nvPicPr>
        <p:blipFill>
          <a:blip r:embed="rId3"/>
          <a:stretch>
            <a:fillRect/>
          </a:stretch>
        </p:blipFill>
        <p:spPr>
          <a:xfrm>
            <a:off x="6677527" y="144318"/>
            <a:ext cx="5367076" cy="5758310"/>
          </a:xfrm>
          <a:prstGeom prst="rect">
            <a:avLst/>
          </a:prstGeom>
        </p:spPr>
      </p:pic>
      <p:sp>
        <p:nvSpPr>
          <p:cNvPr id="3" name="TextBox 2"/>
          <p:cNvSpPr txBox="1"/>
          <p:nvPr/>
        </p:nvSpPr>
        <p:spPr>
          <a:xfrm>
            <a:off x="890337" y="5921814"/>
            <a:ext cx="9745579" cy="369332"/>
          </a:xfrm>
          <a:prstGeom prst="rect">
            <a:avLst/>
          </a:prstGeom>
          <a:noFill/>
        </p:spPr>
        <p:txBody>
          <a:bodyPr wrap="square" rtlCol="0">
            <a:spAutoFit/>
          </a:bodyPr>
          <a:lstStyle/>
          <a:p>
            <a:r>
              <a:rPr lang="en-US" dirty="0" smtClean="0">
                <a:latin typeface="Maiandra GD" panose="020E0502030308020204" pitchFamily="34" charset="0"/>
              </a:rPr>
              <a:t>Amazon.in is the most efficient and recommended website among all the ecommerce software's</a:t>
            </a:r>
            <a:endParaRPr lang="en-US" dirty="0">
              <a:latin typeface="Maiandra GD" panose="020E0502030308020204" pitchFamily="34" charset="0"/>
            </a:endParaRPr>
          </a:p>
        </p:txBody>
      </p:sp>
    </p:spTree>
    <p:extLst>
      <p:ext uri="{BB962C8B-B14F-4D97-AF65-F5344CB8AC3E}">
        <p14:creationId xmlns:p14="http://schemas.microsoft.com/office/powerpoint/2010/main" val="2767452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105" y="2494715"/>
            <a:ext cx="10515600" cy="1325563"/>
          </a:xfrm>
        </p:spPr>
        <p:txBody>
          <a:bodyPr/>
          <a:lstStyle/>
          <a:p>
            <a:pPr algn="ctr"/>
            <a:r>
              <a:rPr lang="en-US" dirty="0" smtClean="0">
                <a:latin typeface="Algerian" panose="04020705040A02060702" pitchFamily="82" charset="0"/>
              </a:rPr>
              <a:t>Bivariate Analysis</a:t>
            </a:r>
            <a:endParaRPr lang="en-US" dirty="0">
              <a:latin typeface="Algerian" panose="04020705040A02060702" pitchFamily="82" charset="0"/>
            </a:endParaRPr>
          </a:p>
        </p:txBody>
      </p:sp>
    </p:spTree>
    <p:extLst>
      <p:ext uri="{BB962C8B-B14F-4D97-AF65-F5344CB8AC3E}">
        <p14:creationId xmlns:p14="http://schemas.microsoft.com/office/powerpoint/2010/main" val="31063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160" y="162676"/>
            <a:ext cx="5793407" cy="5323724"/>
          </a:xfrm>
          <a:prstGeom prst="rect">
            <a:avLst/>
          </a:prstGeom>
        </p:spPr>
      </p:pic>
      <p:pic>
        <p:nvPicPr>
          <p:cNvPr id="5" name="Picture 4"/>
          <p:cNvPicPr>
            <a:picLocks noChangeAspect="1"/>
          </p:cNvPicPr>
          <p:nvPr/>
        </p:nvPicPr>
        <p:blipFill>
          <a:blip r:embed="rId3"/>
          <a:stretch>
            <a:fillRect/>
          </a:stretch>
        </p:blipFill>
        <p:spPr>
          <a:xfrm>
            <a:off x="6220326" y="174704"/>
            <a:ext cx="5702970" cy="5311696"/>
          </a:xfrm>
          <a:prstGeom prst="rect">
            <a:avLst/>
          </a:prstGeom>
        </p:spPr>
      </p:pic>
    </p:spTree>
    <p:extLst>
      <p:ext uri="{BB962C8B-B14F-4D97-AF65-F5344CB8AC3E}">
        <p14:creationId xmlns:p14="http://schemas.microsoft.com/office/powerpoint/2010/main" val="1562692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92506"/>
            <a:ext cx="4957011" cy="5182241"/>
          </a:xfrm>
          <a:prstGeom prst="rect">
            <a:avLst/>
          </a:prstGeom>
        </p:spPr>
      </p:pic>
      <p:pic>
        <p:nvPicPr>
          <p:cNvPr id="5" name="Picture 4"/>
          <p:cNvPicPr>
            <a:picLocks noChangeAspect="1"/>
          </p:cNvPicPr>
          <p:nvPr/>
        </p:nvPicPr>
        <p:blipFill>
          <a:blip r:embed="rId3"/>
          <a:stretch>
            <a:fillRect/>
          </a:stretch>
        </p:blipFill>
        <p:spPr>
          <a:xfrm>
            <a:off x="5317958" y="75294"/>
            <a:ext cx="6708757" cy="5011346"/>
          </a:xfrm>
          <a:prstGeom prst="rect">
            <a:avLst/>
          </a:prstGeom>
        </p:spPr>
      </p:pic>
    </p:spTree>
    <p:extLst>
      <p:ext uri="{BB962C8B-B14F-4D97-AF65-F5344CB8AC3E}">
        <p14:creationId xmlns:p14="http://schemas.microsoft.com/office/powerpoint/2010/main" val="2800762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7192" y="142651"/>
            <a:ext cx="5559997" cy="5605292"/>
          </a:xfrm>
          <a:prstGeom prst="rect">
            <a:avLst/>
          </a:prstGeom>
        </p:spPr>
      </p:pic>
      <p:pic>
        <p:nvPicPr>
          <p:cNvPr id="7" name="Picture 6"/>
          <p:cNvPicPr>
            <a:picLocks noChangeAspect="1"/>
          </p:cNvPicPr>
          <p:nvPr/>
        </p:nvPicPr>
        <p:blipFill>
          <a:blip r:embed="rId3"/>
          <a:stretch>
            <a:fillRect/>
          </a:stretch>
        </p:blipFill>
        <p:spPr>
          <a:xfrm>
            <a:off x="6196263" y="226872"/>
            <a:ext cx="5553076" cy="5057774"/>
          </a:xfrm>
          <a:prstGeom prst="rect">
            <a:avLst/>
          </a:prstGeom>
        </p:spPr>
      </p:pic>
    </p:spTree>
    <p:extLst>
      <p:ext uri="{BB962C8B-B14F-4D97-AF65-F5344CB8AC3E}">
        <p14:creationId xmlns:p14="http://schemas.microsoft.com/office/powerpoint/2010/main" val="2027130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6160" y="237456"/>
            <a:ext cx="5100082" cy="5062574"/>
          </a:xfrm>
          <a:prstGeom prst="rect">
            <a:avLst/>
          </a:prstGeom>
        </p:spPr>
      </p:pic>
      <p:pic>
        <p:nvPicPr>
          <p:cNvPr id="5" name="Picture 4"/>
          <p:cNvPicPr>
            <a:picLocks noChangeAspect="1"/>
          </p:cNvPicPr>
          <p:nvPr/>
        </p:nvPicPr>
        <p:blipFill>
          <a:blip r:embed="rId3"/>
          <a:stretch>
            <a:fillRect/>
          </a:stretch>
        </p:blipFill>
        <p:spPr>
          <a:xfrm>
            <a:off x="6605338" y="237456"/>
            <a:ext cx="5217694" cy="5093368"/>
          </a:xfrm>
          <a:prstGeom prst="rect">
            <a:avLst/>
          </a:prstGeom>
        </p:spPr>
      </p:pic>
    </p:spTree>
    <p:extLst>
      <p:ext uri="{BB962C8B-B14F-4D97-AF65-F5344CB8AC3E}">
        <p14:creationId xmlns:p14="http://schemas.microsoft.com/office/powerpoint/2010/main" val="1132252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3581" y="405897"/>
            <a:ext cx="5140787" cy="4731487"/>
          </a:xfrm>
          <a:prstGeom prst="rect">
            <a:avLst/>
          </a:prstGeom>
        </p:spPr>
      </p:pic>
      <p:pic>
        <p:nvPicPr>
          <p:cNvPr id="5" name="Picture 4"/>
          <p:cNvPicPr>
            <a:picLocks noChangeAspect="1"/>
          </p:cNvPicPr>
          <p:nvPr/>
        </p:nvPicPr>
        <p:blipFill>
          <a:blip r:embed="rId3"/>
          <a:stretch>
            <a:fillRect/>
          </a:stretch>
        </p:blipFill>
        <p:spPr>
          <a:xfrm>
            <a:off x="6268451" y="321676"/>
            <a:ext cx="5763128" cy="5179270"/>
          </a:xfrm>
          <a:prstGeom prst="rect">
            <a:avLst/>
          </a:prstGeom>
        </p:spPr>
      </p:pic>
    </p:spTree>
    <p:extLst>
      <p:ext uri="{BB962C8B-B14F-4D97-AF65-F5344CB8AC3E}">
        <p14:creationId xmlns:p14="http://schemas.microsoft.com/office/powerpoint/2010/main" val="85981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7876" y="369804"/>
            <a:ext cx="5509156" cy="4932729"/>
          </a:xfrm>
          <a:prstGeom prst="rect">
            <a:avLst/>
          </a:prstGeom>
        </p:spPr>
      </p:pic>
      <p:pic>
        <p:nvPicPr>
          <p:cNvPr id="5" name="Picture 4"/>
          <p:cNvPicPr>
            <a:picLocks noChangeAspect="1"/>
          </p:cNvPicPr>
          <p:nvPr/>
        </p:nvPicPr>
        <p:blipFill>
          <a:blip r:embed="rId3"/>
          <a:stretch>
            <a:fillRect/>
          </a:stretch>
        </p:blipFill>
        <p:spPr>
          <a:xfrm>
            <a:off x="6424862" y="194751"/>
            <a:ext cx="5450306" cy="5282833"/>
          </a:xfrm>
          <a:prstGeom prst="rect">
            <a:avLst/>
          </a:prstGeom>
        </p:spPr>
      </p:pic>
    </p:spTree>
    <p:extLst>
      <p:ext uri="{BB962C8B-B14F-4D97-AF65-F5344CB8AC3E}">
        <p14:creationId xmlns:p14="http://schemas.microsoft.com/office/powerpoint/2010/main" val="4131719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534" y="213393"/>
            <a:ext cx="5503308" cy="4937242"/>
          </a:xfrm>
          <a:prstGeom prst="rect">
            <a:avLst/>
          </a:prstGeom>
        </p:spPr>
      </p:pic>
      <p:pic>
        <p:nvPicPr>
          <p:cNvPr id="5" name="Picture 4"/>
          <p:cNvPicPr>
            <a:picLocks noChangeAspect="1"/>
          </p:cNvPicPr>
          <p:nvPr/>
        </p:nvPicPr>
        <p:blipFill>
          <a:blip r:embed="rId3"/>
          <a:stretch>
            <a:fillRect/>
          </a:stretch>
        </p:blipFill>
        <p:spPr>
          <a:xfrm>
            <a:off x="6208295" y="298506"/>
            <a:ext cx="5775158" cy="4852129"/>
          </a:xfrm>
          <a:prstGeom prst="rect">
            <a:avLst/>
          </a:prstGeom>
        </p:spPr>
      </p:pic>
    </p:spTree>
    <p:extLst>
      <p:ext uri="{BB962C8B-B14F-4D97-AF65-F5344CB8AC3E}">
        <p14:creationId xmlns:p14="http://schemas.microsoft.com/office/powerpoint/2010/main" val="529699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0654" y="228601"/>
            <a:ext cx="4983399" cy="5053886"/>
          </a:xfrm>
          <a:prstGeom prst="rect">
            <a:avLst/>
          </a:prstGeom>
        </p:spPr>
      </p:pic>
      <p:pic>
        <p:nvPicPr>
          <p:cNvPr id="5" name="Picture 4"/>
          <p:cNvPicPr>
            <a:picLocks noChangeAspect="1"/>
          </p:cNvPicPr>
          <p:nvPr/>
        </p:nvPicPr>
        <p:blipFill>
          <a:blip r:embed="rId3"/>
          <a:stretch>
            <a:fillRect/>
          </a:stretch>
        </p:blipFill>
        <p:spPr>
          <a:xfrm>
            <a:off x="5763125" y="228600"/>
            <a:ext cx="6027822" cy="5053886"/>
          </a:xfrm>
          <a:prstGeom prst="rect">
            <a:avLst/>
          </a:prstGeom>
        </p:spPr>
      </p:pic>
    </p:spTree>
    <p:extLst>
      <p:ext uri="{BB962C8B-B14F-4D97-AF65-F5344CB8AC3E}">
        <p14:creationId xmlns:p14="http://schemas.microsoft.com/office/powerpoint/2010/main" val="128463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240632" y="405898"/>
            <a:ext cx="4810135" cy="4802276"/>
          </a:xfrm>
          <a:prstGeom prst="rect">
            <a:avLst/>
          </a:prstGeom>
        </p:spPr>
      </p:pic>
      <p:pic>
        <p:nvPicPr>
          <p:cNvPr id="4" name="Picture 3"/>
          <p:cNvPicPr>
            <a:picLocks noChangeAspect="1"/>
          </p:cNvPicPr>
          <p:nvPr/>
        </p:nvPicPr>
        <p:blipFill>
          <a:blip r:embed="rId3"/>
          <a:stretch>
            <a:fillRect/>
          </a:stretch>
        </p:blipFill>
        <p:spPr>
          <a:xfrm>
            <a:off x="6497052" y="278249"/>
            <a:ext cx="5058153" cy="5200339"/>
          </a:xfrm>
          <a:prstGeom prst="rect">
            <a:avLst/>
          </a:prstGeom>
        </p:spPr>
      </p:pic>
      <p:sp>
        <p:nvSpPr>
          <p:cNvPr id="5" name="TextBox 4"/>
          <p:cNvSpPr txBox="1"/>
          <p:nvPr/>
        </p:nvSpPr>
        <p:spPr>
          <a:xfrm>
            <a:off x="348916" y="5424263"/>
            <a:ext cx="4957010" cy="646331"/>
          </a:xfrm>
          <a:prstGeom prst="rect">
            <a:avLst/>
          </a:prstGeom>
          <a:noFill/>
        </p:spPr>
        <p:txBody>
          <a:bodyPr wrap="square" rtlCol="0">
            <a:spAutoFit/>
          </a:bodyPr>
          <a:lstStyle/>
          <a:p>
            <a:r>
              <a:rPr lang="en-US" dirty="0" smtClean="0">
                <a:latin typeface="Maiandra GD" panose="020E0502030308020204" pitchFamily="34" charset="0"/>
              </a:rPr>
              <a:t>The female population of the dataset is more than male population</a:t>
            </a:r>
            <a:endParaRPr lang="en-US" dirty="0">
              <a:latin typeface="Maiandra GD" panose="020E0502030308020204" pitchFamily="34" charset="0"/>
            </a:endParaRPr>
          </a:p>
        </p:txBody>
      </p:sp>
      <p:sp>
        <p:nvSpPr>
          <p:cNvPr id="6" name="TextBox 5"/>
          <p:cNvSpPr txBox="1"/>
          <p:nvPr/>
        </p:nvSpPr>
        <p:spPr>
          <a:xfrm>
            <a:off x="6312568" y="5478588"/>
            <a:ext cx="5622758" cy="646331"/>
          </a:xfrm>
          <a:prstGeom prst="rect">
            <a:avLst/>
          </a:prstGeom>
          <a:noFill/>
        </p:spPr>
        <p:txBody>
          <a:bodyPr wrap="square" rtlCol="0">
            <a:spAutoFit/>
          </a:bodyPr>
          <a:lstStyle/>
          <a:p>
            <a:r>
              <a:rPr lang="en-US" dirty="0" smtClean="0">
                <a:latin typeface="Maiandra GD" panose="020E0502030308020204" pitchFamily="34" charset="0"/>
              </a:rPr>
              <a:t>The 31-40 yrs. and 21-30 yrs. of the dataset does more shopping than other age limit people</a:t>
            </a:r>
            <a:endParaRPr lang="en-US" dirty="0">
              <a:latin typeface="Maiandra GD" panose="020E0502030308020204" pitchFamily="34" charset="0"/>
            </a:endParaRPr>
          </a:p>
        </p:txBody>
      </p:sp>
    </p:spTree>
    <p:extLst>
      <p:ext uri="{BB962C8B-B14F-4D97-AF65-F5344CB8AC3E}">
        <p14:creationId xmlns:p14="http://schemas.microsoft.com/office/powerpoint/2010/main" val="2421527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9072" y="368803"/>
            <a:ext cx="5534527" cy="4973218"/>
          </a:xfrm>
          <a:prstGeom prst="rect">
            <a:avLst/>
          </a:prstGeom>
        </p:spPr>
      </p:pic>
      <p:pic>
        <p:nvPicPr>
          <p:cNvPr id="5" name="Picture 4"/>
          <p:cNvPicPr>
            <a:picLocks noChangeAspect="1"/>
          </p:cNvPicPr>
          <p:nvPr/>
        </p:nvPicPr>
        <p:blipFill>
          <a:blip r:embed="rId3"/>
          <a:stretch>
            <a:fillRect/>
          </a:stretch>
        </p:blipFill>
        <p:spPr>
          <a:xfrm>
            <a:off x="6232358" y="196805"/>
            <a:ext cx="5432760" cy="5548078"/>
          </a:xfrm>
          <a:prstGeom prst="rect">
            <a:avLst/>
          </a:prstGeom>
        </p:spPr>
      </p:pic>
    </p:spTree>
    <p:extLst>
      <p:ext uri="{BB962C8B-B14F-4D97-AF65-F5344CB8AC3E}">
        <p14:creationId xmlns:p14="http://schemas.microsoft.com/office/powerpoint/2010/main" val="281448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2979" y="357772"/>
            <a:ext cx="5089357" cy="5219978"/>
          </a:xfrm>
          <a:prstGeom prst="rect">
            <a:avLst/>
          </a:prstGeom>
        </p:spPr>
      </p:pic>
      <p:pic>
        <p:nvPicPr>
          <p:cNvPr id="5" name="Picture 4"/>
          <p:cNvPicPr>
            <a:picLocks noChangeAspect="1"/>
          </p:cNvPicPr>
          <p:nvPr/>
        </p:nvPicPr>
        <p:blipFill>
          <a:blip r:embed="rId3"/>
          <a:stretch>
            <a:fillRect/>
          </a:stretch>
        </p:blipFill>
        <p:spPr>
          <a:xfrm>
            <a:off x="6641432" y="340319"/>
            <a:ext cx="5049253" cy="5237431"/>
          </a:xfrm>
          <a:prstGeom prst="rect">
            <a:avLst/>
          </a:prstGeom>
        </p:spPr>
      </p:pic>
    </p:spTree>
    <p:extLst>
      <p:ext uri="{BB962C8B-B14F-4D97-AF65-F5344CB8AC3E}">
        <p14:creationId xmlns:p14="http://schemas.microsoft.com/office/powerpoint/2010/main" val="366991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5981" y="353344"/>
            <a:ext cx="5264324" cy="5235741"/>
          </a:xfrm>
          <a:prstGeom prst="rect">
            <a:avLst/>
          </a:prstGeom>
        </p:spPr>
      </p:pic>
      <p:pic>
        <p:nvPicPr>
          <p:cNvPr id="5" name="Picture 4"/>
          <p:cNvPicPr>
            <a:picLocks noChangeAspect="1"/>
          </p:cNvPicPr>
          <p:nvPr/>
        </p:nvPicPr>
        <p:blipFill>
          <a:blip r:embed="rId3"/>
          <a:stretch>
            <a:fillRect/>
          </a:stretch>
        </p:blipFill>
        <p:spPr>
          <a:xfrm>
            <a:off x="6436895" y="176805"/>
            <a:ext cx="5549064" cy="5588817"/>
          </a:xfrm>
          <a:prstGeom prst="rect">
            <a:avLst/>
          </a:prstGeom>
        </p:spPr>
      </p:pic>
    </p:spTree>
    <p:extLst>
      <p:ext uri="{BB962C8B-B14F-4D97-AF65-F5344CB8AC3E}">
        <p14:creationId xmlns:p14="http://schemas.microsoft.com/office/powerpoint/2010/main" val="3205023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4423" y="237455"/>
            <a:ext cx="4771030" cy="4948156"/>
          </a:xfrm>
          <a:prstGeom prst="rect">
            <a:avLst/>
          </a:prstGeom>
        </p:spPr>
      </p:pic>
      <p:pic>
        <p:nvPicPr>
          <p:cNvPr id="5" name="Picture 4"/>
          <p:cNvPicPr>
            <a:picLocks noChangeAspect="1"/>
          </p:cNvPicPr>
          <p:nvPr/>
        </p:nvPicPr>
        <p:blipFill>
          <a:blip r:embed="rId3"/>
          <a:stretch>
            <a:fillRect/>
          </a:stretch>
        </p:blipFill>
        <p:spPr>
          <a:xfrm>
            <a:off x="6075947" y="237455"/>
            <a:ext cx="5895473" cy="5316269"/>
          </a:xfrm>
          <a:prstGeom prst="rect">
            <a:avLst/>
          </a:prstGeom>
        </p:spPr>
      </p:pic>
    </p:spTree>
    <p:extLst>
      <p:ext uri="{BB962C8B-B14F-4D97-AF65-F5344CB8AC3E}">
        <p14:creationId xmlns:p14="http://schemas.microsoft.com/office/powerpoint/2010/main" val="3856131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535" y="348916"/>
            <a:ext cx="5281865" cy="5072723"/>
          </a:xfrm>
          <a:prstGeom prst="rect">
            <a:avLst/>
          </a:prstGeom>
        </p:spPr>
      </p:pic>
      <p:pic>
        <p:nvPicPr>
          <p:cNvPr id="5" name="Picture 4"/>
          <p:cNvPicPr>
            <a:picLocks noChangeAspect="1"/>
          </p:cNvPicPr>
          <p:nvPr/>
        </p:nvPicPr>
        <p:blipFill>
          <a:blip r:embed="rId3"/>
          <a:stretch>
            <a:fillRect/>
          </a:stretch>
        </p:blipFill>
        <p:spPr>
          <a:xfrm>
            <a:off x="6027821" y="348916"/>
            <a:ext cx="5609221" cy="5262590"/>
          </a:xfrm>
          <a:prstGeom prst="rect">
            <a:avLst/>
          </a:prstGeom>
        </p:spPr>
      </p:pic>
    </p:spTree>
    <p:extLst>
      <p:ext uri="{BB962C8B-B14F-4D97-AF65-F5344CB8AC3E}">
        <p14:creationId xmlns:p14="http://schemas.microsoft.com/office/powerpoint/2010/main" val="2910003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886" y="249487"/>
            <a:ext cx="4987598" cy="5629567"/>
          </a:xfrm>
          <a:prstGeom prst="rect">
            <a:avLst/>
          </a:prstGeom>
        </p:spPr>
      </p:pic>
      <p:pic>
        <p:nvPicPr>
          <p:cNvPr id="5" name="Picture 4"/>
          <p:cNvPicPr>
            <a:picLocks noChangeAspect="1"/>
          </p:cNvPicPr>
          <p:nvPr/>
        </p:nvPicPr>
        <p:blipFill>
          <a:blip r:embed="rId3"/>
          <a:stretch>
            <a:fillRect/>
          </a:stretch>
        </p:blipFill>
        <p:spPr>
          <a:xfrm>
            <a:off x="6749717" y="249487"/>
            <a:ext cx="5204158" cy="5745185"/>
          </a:xfrm>
          <a:prstGeom prst="rect">
            <a:avLst/>
          </a:prstGeom>
        </p:spPr>
      </p:pic>
    </p:spTree>
    <p:extLst>
      <p:ext uri="{BB962C8B-B14F-4D97-AF65-F5344CB8AC3E}">
        <p14:creationId xmlns:p14="http://schemas.microsoft.com/office/powerpoint/2010/main" val="2371657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0201" y="187190"/>
            <a:ext cx="5240261" cy="5914751"/>
          </a:xfrm>
          <a:prstGeom prst="rect">
            <a:avLst/>
          </a:prstGeom>
        </p:spPr>
      </p:pic>
      <p:pic>
        <p:nvPicPr>
          <p:cNvPr id="5" name="Picture 4"/>
          <p:cNvPicPr>
            <a:picLocks noChangeAspect="1"/>
          </p:cNvPicPr>
          <p:nvPr/>
        </p:nvPicPr>
        <p:blipFill>
          <a:blip r:embed="rId3"/>
          <a:stretch>
            <a:fillRect/>
          </a:stretch>
        </p:blipFill>
        <p:spPr>
          <a:xfrm>
            <a:off x="6773779" y="187190"/>
            <a:ext cx="5107907" cy="5765361"/>
          </a:xfrm>
          <a:prstGeom prst="rect">
            <a:avLst/>
          </a:prstGeom>
        </p:spPr>
      </p:pic>
    </p:spTree>
    <p:extLst>
      <p:ext uri="{BB962C8B-B14F-4D97-AF65-F5344CB8AC3E}">
        <p14:creationId xmlns:p14="http://schemas.microsoft.com/office/powerpoint/2010/main" val="68478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6296" y="553453"/>
            <a:ext cx="5456829" cy="5464025"/>
          </a:xfrm>
          <a:prstGeom prst="rect">
            <a:avLst/>
          </a:prstGeom>
        </p:spPr>
      </p:pic>
      <p:sp>
        <p:nvSpPr>
          <p:cNvPr id="5" name="AutoShape 2" descr="data:image/png;base64,iVBORw0KGgoAAAANSUhEUgAAAl4AAAKdCAYAAADyXWecAAAAOXRFWHRTb2Z0d2FyZQBNYXRwbG90bGliIHZlcnNpb24zLjMuNCwgaHR0cHM6Ly9tYXRwbG90bGliLm9yZy8QVMy6AAAACXBIWXMAAAsTAAALEwEAmpwYAAB2kklEQVR4nO3deXhV5bn+8e8TQKAKUQQtTiRyQEB2JsIoMwhxQgQRPAgERItWPWqrUrVA8bRVobVOleqPEsQQKCiDoFYRAqJQxkBAFEXCIB4FlKmCkvD+/tg7qwlkApO1d+D+XFeuZK/xWWuv7Nx51/Cacw4RERERqXhR4S5ARERE5Eyh4CUiIiLiEwUvEREREZ8oeImIiIj4RMFLRERExCcKXiIiIiI+qRruAsqibt26LiYmJtxliIiIiJRq9erVe5xz9YoaVymCV0xMDKtWrQp3GSIiIiKlMrNtxY3TqUYRERERnyh4iYiIiPhEwUtERETEJ5XiGi8ROdHRo0fZuXMnR44cCXcpIiJnpBo1anDJJZdQrVq1Ms+j4CVSSe3cuZNatWoRExODmYW7HBGRM4pzjr1797Jz505iY2PLPJ9ONYpUUkeOHOH8889X6BIRCQMz4/zzzz/psw4KXiKVmEKXiEj4nMpnsIKXyGnigQce4C9/+Yv3umfPngwfPtx7/atf/Yo///nPZGZmcv311xe5jOHDh/Pxxx8Xu44xY8Ywfvz4U65xxowZNG3alC5duhQanpOTw9SpU73XaWlp3HPPPae8ntTUVGbOnHlS88TExLBnzx4A2rVrd8rr/ilycnJo3rw5AKtWreK+++7zdf1/+ctf+P7770udruBxUnC/RYKC+/B4nTt31jMhy1Fxv2dpaWns2rWr3Nf3ww8/0L17dxISEpg+ffoJ40eNGsWCBQvKZV35x8o333xD9+7dCQQCJCcn8/nnn//kZSt4iZwm2rVrx0cffQTAsWPH2LNnDxs3bvTGf/TRR1x11VUlLuP//b//R7NmzSqsxokTJ/LXv/6VRYsWFRp+fPAKt/z9GE7Jyck899xz5b7cvLy8YseVNXj9lOOkpPWfrnJzc8Ndgq8qKnitXbuWo0ePkpWVRf/+/QuNy8vLY+zYsXTv3r1c15mbm8v48ePJzs7mjjvu4Mknn/zJy1TwEjlNXHXVVV5g2LhxI82bN6dWrVp89913/PDDD2zatInExEQADh06xM0330yTJk0YOHAgzjmgcIvAO++8Q1JSEvHx8XTr1s1bz8cff0znzp25/PLLiw0GGRkZBAIBmjdvziOPPALA2LFjWbp0KSNGjOChhx4qNP3IkSP54IMPSEhI4JlnngFg165dpKSk0KhRIx5++GFv2nfffZe2bduSlJREv379OHToUIn7JSYmhtGjR5OUlEQgEOCTTz4BYO/evfTo0YPExER+8YtfePsA4JxzzvH2U7du3bx558yZAwSDYtOmTbnjjju48sor6dGjB4cPHz5h3du2baNbt27ExcXRrVs3tm/fDgRbCu677z7atWvH5ZdfXmSrQcGWyTFjxjBs2LAi9/trr71Gq1atSEhI4Be/+EWRwSYmJoaxY8fSvn17ZsyYUeQ+fO6559i1axddunTxWiTvuusukpOTufLKKxk9erS3vOJajoqr5ZxzzmHUqFG0bt2aZcuWedN/8803tGjRAoB169ZhZt4+atiwId9//32J+7Dgfst/zwo6fPgwAwYMIC4ujv79+xf5Hr3//vvcdNNN3uv33nuPPn36AEUfx8eva+bMmaSmpp6w3DFjxnDnnXfSo0cPBg8ezO7du+nbty8tW7akZcuWfPjhh0DwGBs6dCiBQIC4uDhef/31Utf9yCOP0KJFC7p3786KFSu842Lu3LlAMPj07t2bG264gdjYWF544QX+/Oc/k5iYSJs2bfj2228B2LJlCykpKbRo0YIOHTp4vxvFHZ/OOe655x6aNWvGddddxzfffHPCds+cOZNVq1YxcOBAEhISOHz4MO+//z6JiYkEAgGGDRvGDz/8cMJ8r7zyCi1btiQ+Pp6+ffue8A/AN998w2233UZWVhYJCQls2bLlhOO64DGxevVqOnXqRIsWLejZsydfffUVEDx2H3nkEVq1akXjxo354IMPgOKPlYsuuoiEhAQgeF1tjRo1Tqj9pDnnIv6rRYsWTkQK+/jjj08Y1qBBA7dt2zY3YcIE99JLL7nHH3/czZ8/3y1dutR16NDBOefcokWLXO3atd2OHTtcXl6ea9Omjfvggw+cc8516tTJrVy50n3zzTfukksucV988YVzzrm9e/c655wbPXq0a9u2rTty5IjbvXu3q1Onjvvxxx8L1fDll1+6Sy+91H3zzTfu6NGjrkuXLm7WrFmFln+8RYsWueuuu857PWnSJBcbG+v27dvnDh8+7C677DK3fft2t3v3btehQwd36NAh55xzTz75pPvd7353wvKGDBniZsyY4e2T5557zjnn3Isvvuhuv/1255xz9957rzfvvHnzHOB2797tnHPu7LPPds45d/ToUbd//37nnHO7d+92DRs2dMeOHXNbt251VapUcWvXrnXOOdevXz83ZcqUE+q4/vrrXVpamnPOuYkTJ7obb7zRq+/mm292eXl5buPGja5hw4bOOee2bt3qrrzyyhP2SXH7/eOPP3bXX3+99x7cddddbvLkySfU0aBBA/fUU09521HcPmzQoIG3D5z7z/uem5vrOnXq5NatW+ecK/w+5s9TUi2Amz59+gl1Oedcs2bN3P79+93zzz/vkpOT3WuvveZycnJcmzZtSt2H+e9xwfes4D7805/+5IYOHeqcc27dunWuSpUqJxx/x44dc1dccYX75ptvnHPO3XrrrW7u3LklHsf563LOuRkzZrghQ4acsF2jR492SUlJ7vvvv/eWm/97tm3bNtekSRPnnHMPP/yw+5//+R9vvm+//bbEdQPurbfecs4517t3b3f11Ve7H3/80WVlZbn4+HjnXPD3p2HDhu7AgQPum2++cbVr13YvvfSSc865+++/3z3zzDPOOee6du3qNm/e7Jxzbvny5a5Lly7evi3q+Hz99ddd9+7dXW5urvvyyy9ddHR0ofcgX8Hj4/Dhw+6SSy5xn376qXPOuUGDBnnrL2jPnj3ez4899pj3O1vQ8Z8TBY/r/LpnzJjhfvzxR9e2bVvvPZ02bZp3HHTq1Mk9+OCDzjnn5s+f77p16+acK/1YWbt2rYuNjXVbt249oa6iPouBVa6YTKPHSYicRvJbvT766CMefPBBvvzySz766COio6MLXbfUqlUrLrnkEgASEhLIycmhffv23vjly5fTsWNH7xbpOnXqeOOuu+46qlevTvXq1bngggv4+uuvvWUBrFy5ks6dO1OvXrB/2IEDB7JkyRJ69+59UtvSrVs3oqOjAWjWrBnbtm1j3759fPzxx94p0x9//JG2bduWuqz8FowWLVrwxhtvALBkyRLv5+uuu47zzjvvhPmcczz66KMsWbKEqKgovvzyS77++msAYmNjvf+EW7RoQU5OzgnzL1u2zFvHoEGDCrXc9e7dm6ioKJo1a+YtsyRF7ff333+f1atX07JlSyD4X/sFF1xQ5Pz5p2aWL19e5n34j3/8g5dffpnc3Fy++uorPv74Y+Li4oqctqRaqlSpQt++fYucr127dnz44YcsWbKERx99lHfeeQfnHB06dABK3oelWbJkiXedXFxcXJG1mxmDBg3itddeY+jQoSxbtoxXX32V+fPn/+TjuFevXtSsWROABQsWFLp+8sCBAxw8eJAFCxYwbdo0b/h5553HkiVLil33WWedRUpKCgCBQIDq1atTrVo1AoFAoWOwS5cu1KpVi1q1ahEdHc0NN9zgzbN+/XoOHTrERx99RL9+/bx5CrZEFXV8LlmyhFtvvZUqVapw0UUX0bVr11L3waeffkpsbCyNGzcGYMiQIbz44ovcf//9habbsGEDjz/+OPv27ePQoUP07Nmz1GUDJ5xyzF/nhg0buPrqq4Hgacj69et74wt+HuTvs9KOlWHDhpGWlkZMTEyZ6iqJgpfIaST/Oq/s7GyaN2/OpZdeyp/+9Cdq167NsGHDvOmqV6/u/VylSpUTrkFxzhV7t05Z5i0PRa3HOcfVV19NRkbGKS3r+HpLuyMpPT2d3bt3s3r1aqpVq0ZMTIx36/jx9RV1Gut4BddXcP6y7LPi9seQIUP44x//WOr8Z599treusuzDrVu3Mn78eFauXMl5551HampqibfNl1RLjRo1qFKlSpHzdejQgQ8++IBt27Zx44038tRTT2Fmxd4Akr8Pq1atyrFjx7x1//jjjyVOX5KhQ4dyww03UKNGDfr160fVqlVLfE8KLrOkfZK/zyF43eWyZcu8IJavqN+1ktZdrVo1b/qoqCjvuIiKiip0bBc8Xoqa7tixY5x77rlkZWUVuZ7ijs+TvYuvrJ8HqampzJ49m/j4eNLS0sjMzCzTfAX3ccF1XnnllYVOaxd0Kp8Hn3/+OR07dixTTaXRNV4ip5GrrrqKefPmUadOHapUqUKdOnXYt28fy5YtK1PLUL62bduyePFitm7dCuBdE1IWrVu3ZvHixezZs4e8vDwyMjLo1KlTifPUqlWLgwcPlrrsNm3a8OGHH3p3Fn3//fds3ry5zLUV1LFjR9LT0wF4++23+e67706YZv/+/VxwwQVUq1aNRYsWsW3btpNaR7t27bzWjPT09EKtiuWhW7duzJw507vW5ttvvy21xpL2YcH34cCBA5x99tlER0fz9ddf8/bbb5d7LRB8H1577TUaNWpEVFQUderU4a233vJa5IrbhzExMaxevRqAOXPmcPTo0SKXnf8eb9iwgfXr1xdZw0UXXcRFF13E//7v/3rXa5V0HF944YVs2rSJY8eOMWvWrFK3EaBHjx688MIL3uv8wHP88O++++6UfodOVu3atYmNjWXGjBlAMKysW7euxHk6duzItGnTyMvL46uvvjrhJpl8BY+jJk2akJOT4x1vU6ZMKXJbDh48SP369Tl69Kj3np2qK664gt27d3vB6+jRo4VuNCpKacfKpEmTflJNBSl4iZxGAoEAe/bsoU2bNoWGRUdHU7du3TIvp169erz88sv06dOH+Pj4Ipvzi1O/fn3++Mc/0qVLF+Lj40lKSuLGG28scZ64uDiqVq1KfHy8d3F9cXWlpaVx6623EhcXR5s2bbwLgk/W6NGjWbJkCUlJSbz77rtcdtllJ0wzcOBAVq1aRXJyMunp6TRp0uSk1vHcc88xadIk4uLimDJlCs8+++wp1VqcZs2a8b//+7/06NGDuLg4rr76au8i4uKUtA/vvPNOrrnmGu+9S0xM5Morr2TYsGGl3hF7KrUA3qmb/NaE9u3bc+6553qnfovbh3fccQeLFy+mVatW/Otf/yqy5eOuu+7i0KFDxMXF8fTTT9OqVati6xg4cCCXXnqpd7dmScfxk08+yfXXX0/Xrl0LncIqyXPPPceqVauIi4ujWbNmTJgwAYDHH3+c7777jubNmxMfH8+iRYtO6XfoVKSnpzNx4kTi4+O58sorvZtHinPTTTfRqFEjAoEAd911V7FhMDU1lREjRpCQkIBzjkmTJtGvXz8CgQBRUVGMGDHihHmeeOIJWrduzdVXX33Sv2fHO+uss5g5cyaPPPII8fHxJCQklHqncmnHyp/+9KefVFNBVl6nBSpScnKy07NXRArbtGkTTZs2DXcZIqeFe+65h8TERG6//fZwlyKVTFGfxWa22jmXXNT0usZLRETOaC1atODss88u11YNkeIoeImIyBkt/1oxET/oGi8RERERnyh4iYiIiPhEwUtERETEJwpeIiIiIj5R8BKRSqFKlSokJCR4Xzk5OYU6kp47dy5PPvlkictIS0vjnnvuOeUaMjMzS30ekIhISXRXo4ictBYPvVquy1s9bnCp09SsWfOE7k0K9k3Xq1cvevXqVa51FZSbm0tmZibnnHNOoX4vRUROhlq8RCTsDn91gMNfHfhJyyjYmpX/5OwOHTrQuHFj5s2bd8L08+fPp23btuzZs4dXXnmFli1bEh8fT9++ffn++++95Tz44IN06dKF/v37M2HCBJ555hkSEhL44IMPCi0vLy+PX//61wQCAeLi4nj++eeBYOfRiYmJBAIBhg0b5nVEHBMTw6OPPkrbtm1JTk5mzZo19OzZk4YNG3pPNReR04+Cl4hUCocPH/ZOM950002lTp+Tk8PixYuZP38+I0aMKNSZ8axZs3jyySd56623qFu3Ln369GHlypWsW7eOpk2bMnHiRG/azZs3s2DBAl5//XVGjBjBAw88QFZWFh06dCi0vpdffpmtW7eydu1a1q9fz8CBAzly5AipqalMnz6d7OxscnNzeemll7x5Lr30UpYtW0aHDh1ITU1l5syZLF++nFGjRpXDHhORSKRTjSJSKRR1qrEkt9xyC1FRUTRq1IjLL7/c649w0aJFrFq1infffZfatWsDwU5xH3/8cfbt28ehQ4fo2bOnt5x+/fpRpUqVUte3YMECRowYQdWqwY/VOnXqsG7dOmJjY2ncuDEAQ4YM4cUXX+T+++8H8E6NBgIBDh06RK1atahVqxY1atRg3759nHvuuWXeXhGpHNTiJSKnJTMr8vXll1/OwYMH2bx5szcuNTWVF154gezsbEaPHl2odayozpeL4pw7YZ2l9YVbvXp1AKKioryf81/n5uaWab0iUrkoeInIaWnGjBkcO3aMLVu28MUXX3DFFVcA0KBBA9544w0GDx7Mxo0bATh48CD169fn6NGjpKenF7vMWrVqcfDgwSLH9ejRgwkTJniB6dtvv6VJkybk5OTw+eefAzBlyhQ6depUnpspIpWMgpeInJauuOIKOnXqxDXXXMOECROoUaNGoXHp6en069ePLVu28MQTT9C6dWuuvvpqmjRpUuwyb7jhBmbNmuVdXD937lzveqzhw4dz2WWXERcXR3x8PFOnTqVGjRpMmjSJfv36EQgEiIqKYsSIERW+7SISuay0pvBIkJyc7FatWhXuMkQiyqZNm2jatGm4yyjSqd6hWLN+7XJZf2pqKtdffz0333xzuSxPRKQ4RX0Wm9lq51xyUdOrxUtERETEJ7qrUUROO2lpaeEuQUSkSGrxEhEREfGJgpeIiIiITxS8RERERHyi4CUiIiLiEwUvEak0Zs2ahZl53f9EqlGjRrFgwYJTmjcnJwcz47e//a03bM+ePVSrVs3rBPxkZWVl8dZbb53SvCJSvnRXo4ictO1jA+W6vHp3fFim6TIyMmjfvj3Tpk1jzJgx5VpDeRo7duxPmv/yyy9n3rx5PPHEE0DwKfxXXnnlKS8vKyuLVatWce21154wLjc31+tfUkQqnlq8RKRSOHToEB9++CETJ05k2rRp3vDMzEw6derELbfcQuPGjRk5ciTp6em0atWKQCDAli1bAHjzzTdp3bo1iYmJdO/ena+//hqAa6+9loSEBBISEoiOjmby5MkcOXKEoUOHEggESExMZNGiRUDwMRV9+vQhJSWFRo0a8fDDDxdZa2pqKjNnzgQgJiaG0aNHk5SURCAQKFNrXc2aNWnatCn5D46ePn06t9xyCxDs3ig2NpajR48CcODAAWJiYjh69CidO3fmkUceoVWrVjRu3JgPPviAH3/8kVGjRjF9+nQSEhKYPn06Y8aM4c4776RHjx4MHjyYnJwcOnToQFJSEklJSXz00UdF1vXOO++QlJREfHw83bp1A4JdI/Xu3Zu4uDjatGnD+vXrARgzZgxDhgyhR48exMTE8MYbb/Dwww8TCARISUnx6hc50yh4iUilMHv2bFJSUmjcuDF16tRhzZo13rh169bx7LPPkp2dzZQpU9i8eTMrVqxg+PDhPP/88wC0b9+e5cuXs3btWgYMGMDTTz8NwFtvvUVWVhYTJ06kQYMG9O7dmxdffBGA7OxsMjIyGDJkiNdxdlZWFtOnTyc7O5vp06ezY8eOUmuvW7cua9as4a677mL8+PFl2t4BAwYwbdo0du7cSZUqVbjooouAYH+RnTt3Zv78+QBMmzaNvn37Uq1aNSDYgrVixQr+8pe/8Lvf/Y6zzjqLsWPH0r9/f7Kysujfvz8Aq1evZs6cOUydOpULLriA9957jzVr1jB9+nTuu+++E+rZvXs3d9xxB6+//jrr1q1jxowZAIwePZrExETWr1/PH/7wBwYPHuzNs2XLFubPn8+cOXO47bbb6NKlC9nZ2dSsWdOrX+RMo+AlIpVCRkYGAwYMAIKhJCMjwxvXsmVL6tevT/Xq1WnYsCE9evQAIBAIkJOTA8DOnTvp2bMngUCAcePGeR1kQ/AaqkGDBjF16lSio6NZunQpgwYNAqBJkyY0aNCAzZs3A9CtWzeio6OpUaMGzZo1Y9u2baXW3qdPHwBatGjh1VOalJQU3nvvPTIyMrywlG/48OFMmjQJgEmTJjF06NCTXlevXr2oWbMmAEePHuWOO+4gEAjQr18/Pv744xOmX758OR07diQ2NhaAOnXqABTaV127dmXv3r3s378fgGuuuYZq1aoRCATIy8sjJSUFKPy+iJxpdGJfRCLe3r17WbhwIRs2bMDMyMvLw8y8Vqvq1at700ZFRXmvo6KiyM3NBeDee+/lwQcfpFevXmRmZnrXiOXl5TFgwABGjRpF8+bNASipD9uC66pSpYq3/JLkz1PW6QHOOussWrRowZ/+9Cc2btzIm2++6Y276qqryMnJYfHixeTl5Xl1n8y6zj77bO/nZ555hgsvvJB169Zx7NixQh2K53POYWZFDj9e/nQF34dq1ap5wwu+LyJnGrV4iUjEmzlzJoMHD2bbtm3k5OSwY8cOYmNjWbp0aZmXsX//fi6++GIAJk+e7A0fOXIkcXFxXmsaQMeOHUlPTwdg8+bNbN++nSuuuKKctiZoxYoVhU7LFeVXv/oVTz31FOeff/4J4wYPHsytt95aqLWrOLVq1eLgwYPFjt+/fz/169cnKiqKKVOmkJeXd8I0bdu2ZfHixWzduhUIXtsFhfdVZmYmdevWpXbt8unsXOR0pOAlIhEvIyODm266qdCwvn37MnXq1DIvY8yYMfTr148OHTpQt25db/j48eN59913vQvs586dy913301eXh6BQID+/fuTlpZWqKWrKMOHD/cuhi+L7du3e6f6inPllVcyZMiQIscNHDiQ7777jltvvbXUdXXp0oWPP/7Yu7j+eHfffTeTJ0+mTZs2bN68uVBrWEJCAgD16tXj5Zdfpk+fPsTHx3unP8eMGcOqVauIi4tj5MiRhUKtiJzISmpSjxTJycnuZD7QRM4EmzZtomnTpuEuo0iHvzpwSvPVrH/mtJQ89NBDDBo0iLi4uFOaf+bMmcyZM4cpU6aUc2UicjKK+iw2s9XOueSiptc1XiIiYTBu3LhTnvfee+/l7bff1kNRRSohBS8RkUom/xEZIlL56BovEREREZ8oeImIiIj4RMFLRERExCcKXiIiIiI+UfASkUpj1qxZmFmZOpoOp1GjRrFgwYJTmjcnJ4eaNWuSkJBAs2bNGDFiBMeOHTvp5aSlpbFr165TqiEcxowZg5nx+eefe8OeeeYZzOykno9WUGXbB3Jm0F2NInLSrnr+qnJd3oKb3y7TdBkZGbRv355p06Z5Xf5EorFjx/6k+Rs2bEhWVha5ubl07dqV2bNne30wllVaWhrNmzf3OteuDAKBANOmTePxxx8Hgs8qa9as2Skvr6R9kJeXR5UqVU552SKnSi1eIlIpHDp0iA8//JCJEycybdo0b3hmZiadOnXilltuoXHjxowcOZL09HRatWpFIBBgy5YtALz55pu0bt2axMREunfvztdffw3Atdde6z21Pjo6msmTJ3PkyBGGDh1KIBAgMTGRRYsWAcE/5H369CElJYVGjRrx8MMPF1lramoqM2fOBCAmJobRo0eTlJREIBA4qda6qlWr0q5dOz7//HNeeeUVWrZsSXx8PH379uX777/n4MGDxMbGcvToUQAOHDhATEwMM2bMYNWqVQwcOJCEhAQOHz5MTEwMjz76KG3btiU5OZk1a9bQs2dPGjZsyIQJE4pc/zvvvENSUhLx8fF069YNCHYV1Lt3b+Li4mjTpg3r168Hgi1WQ4YMoUePHsTExPDGG2/w8MMPEwgESElJ8WosSe/evZkzZw4AX3zxBdHR0dSrVw+AiRMn8sADD3jTvvLKKzz44IPk5OTQtGlT7rjjDq688kp69OjB4cOHmTlzZpH7YOzYsbRv354ZM2YUuU+Pl5eXx69//WsCgQBxcXHeozzef/99EhMTCQQCDBs2jB9++AHglPaznFkUvESkUpg9ezYpKSk0btyYOnXqsGbNGm/cunXrePbZZ8nOzmbKlCls3ryZFStWMHz4cO8PZfv27Vm+fDlr165lwIABXgfbb731FllZWUycOJEGDRrQu3dvXnzxRQCys7PJyMhgyJAhHDlyBICsrCymT59OdnY206dPZ8eOHaXWXrduXdasWcNdd93F+PHjy7zN33//Pe+//z6BQIA+ffqwcuVK1q1bR9OmTZk4cSK1atWic+fOzJ8/H4Bp06bRt29f+vXrR3JyMunp6WRlZXldE1166aUsW7aMDh06eOFw+fLljBo16oR17969mzvuuIPXX3+ddevWMWPGDABGjx5NYmIi69ev5w9/+EOh/ia3bNnC/PnzmTNnDrfddhtdunQhOzubmjVrejWWpHbt2lx66aVs2LCBjIwMr1sigAEDBjB37lwvwE2aNMnrp/Kzzz7jl7/8JRs3buTcc8/l9ddf5+abby5yH9SoUYOlS5cyYMCAIvfp8V5++WW2bt3K2rVrWb9+PQMHDuTIkSOkpqZ6x0Fubi4vvfSSN8/J7Gc58yh4iUilkJGR4XVkPWDAADIyMrxxLVu2pH79+lSvXp2GDRvSo0cPIHjqKicnB4CdO3fSs2dPAoEA48aNY+PGjd78e/bsYdCgQUydOpXo6GiWLl3KoEGDAGjSpAkNGjRg8+bNAHTr1o3o6Ghq1KhBs2bN2LZtW6m1558mbNGihVdPSbZs2UJCQgJXXXUV1113Hddccw0bNmygQ4cOBAIB0tPTvfqHDx/OpEmTgMJhpCi9evXy9kvr1q2pVasW9erVo0aNGuzbt6/QtMuXL6djx47ExsYCUKdOHYBC+6Zr167s3buX/fv3A3DNNddQrVo1AoEAeXl5pKSkeOsry3ZD8L2dNm0as2fPLtQ/59lnn03Xrl2ZN28en3zyCUePHiUQCAAQGxvr9SlZ2j4uGOaK26cFLViwgBEjRlC1alVvP3z66afExsbSuHFjAIYMGcKSJUu8eU5mP8uZR9d4iUjE27t3LwsXLmTDhg2YGXl5eZiZ12pVsAPrqKgo73VUVBS5ublAsJudBx98kF69epGZmeldI5aXl8eAAQMYNWoUzZs3B6CkPmwLrqtKlSre8kuSP09Zp8+/xqug1NRUZs+eTXx8PGlpaWRmZgJw1VVXkZOTw+LFi8nLy/O2oaQ6Cu6j/NfH1+Wcw8xOWEZR+yZ/uoLLr1atmje8qOUX54YbbuChhx4iOTmZ2rUL9905fPhw/vCHP9CkSZNCAfP49+Tw4cPFLr9gB+DF7dOCitoPpfVxfDL7Wc48avESkYg3c+ZMBg8ezLZt28jJyWHHjh3ExsaydOnSMi9j//79XHzxxQBMnjzZGz5y5Eji4uK81jSAjh07kp6eDsDmzZvZvn07V1xxRTltTdCKFSsKnaYrzcGDB6lfvz5Hjx71ass3ePBgbr311kJhpFatWhw8ePCU62vbti2LFy9m69atQPDaLii8bzIzM6lbt+4JAakkv/nNb5g1a1ax42vWrMlTTz3FY489dsK41q1bs2PHDqZOncqtt95a6rpK2wcl7dN8PXr0YMKECV5g+vbbb2nSpAk5OTneHZhTpkyhU6dOpdYjAgpeIlIJZGRkFDrtBNC3b1+mTp1a5mWMGTOGfv360aFDB+rWresNHz9+PO+++653gf3cuXO5++67ycvLIxAI0L9/f9LS0gq1XBRl+PDhJ/XYg+3bt3vXHZXFE088QevWrbn66qtp0qRJoXEDBw7ku+++KxRGUlNTGTFihHdheVnln7KrV68eL7/8Mn369CE+Pt47RTdmzBhWrVpFXFwcI0eOLBRiyyI7O5uf//znJU4zYMAAkpKSihx3yy23cNVVV3HeeeeVuq7S9kFx+3Tu3Lne9VjDhw/nsssuIy4ujvj4eKZOnUqNGjWYNGkS/fr1IxAIEBUVxYgRI0qtRwTASmsyjQTJycnuVJ/jInK62rRpE02bNg13GUU6/NWBU5qvZv2yt5xUdg899BCDBg0iLi7uJy9r5syZzJkzhylTppRDZRWrZ8+e/POf/zzl+a+//noeeOAB7y5LkXAr6rPYzFY755KLml7XeImIhMG4cePKZTn33nsvb7/9Nm+99Va5LK+inWro2rdvH61atSr0aAuRykjBS0SkEst/XMbp7txzz/XuLBWpzHSNl4iIiIhPFLxEREREfKLgJSIiIuITBS8RERERnyh4iUilMWvWLMzspDqaDodRo0axYMGCU5o3JyeHmjVres8VS0hI4McffyQtLY177rkHgAkTJvDqq6+WuJwxY8acVL+Qx5s9ezYff/zxKc8vIkXTXY0ictIWdyzfp3S3mv5mmabLyMigffv2TJs2zevyJxKNHTv2J81fVJdBBVX0wzpzc3OZPXs2119/Pc2aNavQdYmcadTiJSKVwqFDh/jwww+ZOHEi06ZN84ZnZmbSqVMnbrnlFho3bszIkSNJT0+nVatWBAIBtmzZAsCbb75J69atSUxMpHv37nz99dcAXHvttV7LUnR0NJMnT+bIkSMMHTqUQCBAYmIiixYtAiAtLY0+ffqQkpJCo0aNePjhh4usNTU1lZkzZwIQExPD6NGjSUpKIhAIlEtrXcHWrM6dO3P//ffTrl07mjdvzooVK06Y/pVXXuGaa67h8OHDjB07lpYtW9K8eXPuvPNOr9/Bzp078+ijj9KpUyeeeuop5s6dy0MPPURCQoK3D/MdOnTI2z9xcXG8/vrrQDAYBwIBmjdvziOPPOJNf8455/DII4/QokULunfvzooVK+jcuTOXX345c+fO/cn7Q6QyUfASkUph9uzZpKSk0LhxY+rUqcOaNWu8cevWrePZZ58lOzubKVOmsHnzZlasWMHw4cO951y1b9+e5cuXs3btWgYMGOB1sP3WW2+RlZXFxIkTadCgAb179+bFF18Egt3bZGRkMGTIEI4cOQJAVlYW06dPJzs7m+nTp7Njx45Sa69bty5r1qzhrrvuKtPpvy1btnhh8Je//GWp0//73//mo48+4q9//SvDhg0rNO6FF17gzTffZPbs2dSsWZN77rmHlStXsmHDBg4fPsy8efO8afft28fixYt57LHH6NWrF+PGjSMrK4uGDRsWWuYTTzxBdHQ02dnZrF+/nq5du7Jr1y4eeeQRFi5cSFZWFitXrmT27NlefZ07d2b16tXUqlWLxx9/nPfee49Zs2Z5XfOInCl0qlFEKoWMjAzuv/9+INiXX0ZGhtefX8uWLalfvz4QPE3Xo0cPAAKBgNdatXPnTvr3789XX33Fjz/+SGxsrLfsPXv2MGjQIP7xj38QHR3N0qVLuffeewFo0qQJDRo08B7e2a1bN6KjowFo1qwZ27Zt49JLLy2x9j59+gDQokUL3njjjVK3tbRTjcfL76OxY8eOHDhwgH379gHBzpsvueQSZs+eTbVq1QBYtGgRTz/9NN9//z3ffvstV155JTfccAOA1x9jaRYsWFCo1fG8885jyZIldO7cmXr16gHB/iOXLFlC7969Oeuss0hJSQGC70n16tWpVq0agUCAnJycMm+nyOlAwUtEIt7evXtZuHAhGzZswMzIy8vDzLxWq4IdWEdFRXmvo6KiyM3NBYJd6zz44IP06tWLzMxM7xqxvLw8BgwYwKhRo2jevDkAJfVhW3BdVapU8ZZfkvx5yjr9yTKzIl83b96crKwsdu7cSWxsLEeOHOHuu+9m1apVXHrppYwZM8ZryQM4++yzy7Q+59wJ6yxpn1WrVs2bvrj3R+RMoVONIhLxZs6cyeDBg9m2bRs5OTns2LGD2NhYli5dWuZl7N+/n4svvhiAyZMne8NHjhxJXFwcAwYM8IZ17NiR9PR0ADZv3sz27du54oorymlrglasWMHgwYPLZVnTp08HYOnSpURHR3stcomJifztb3+jV69e7Nq1ywtZdevW5dChQ951aEWpVasWBw8eLHJcjx49eOGFF7zX3333Ha1bt2bx4sXs2bOHvLw8MjIy6NSpfG/CEDkdKHiJSMTLyMjgpptuKjSsb9++TJ06tczLGDNmDP369aNDhw7UrVvXGz5+/Hjeffdd75qquXPncvfdd5OXl0cgEKB///6kpaUVaukqyvDhw1m1alWZ69m+fTs1a9Ys8/QlOe+882jXrh0jRoxg4sSJhca1b9+e8ePHc91115Gbm8sdd9xBIBCgd+/etGzZsthlDhgwgHHjxpGYmMiWLVuYMGECEyZMAODxxx/nu+++o3nz5sTHx7No0SLq16/PH//4R7p06UJ8fDxJSUnceOON5bJ9IqcTK6l5OFIkJye7k/lAEzkTbNq0iaZNm4a7jCId/urAKc1Xs37tcq4kcj300EMMGjSIuLi4n7Sczp07M378eJKTk8upMhE5GUV9FpvZaudckb+UusZLRCQMxo0bF+4SRCQMFLxERCqxzMzMcJcgIiehwq/xMrMqZrbWzOaFXtcxs/fM7LPQ9/MqugYRERGRSODHxfX/A2wq8Hok8L5zrhHwfui1iIiIyGmvQoOXmV0CXAf8vwKDbwTy7+WeDPSuyBpEREREIkVFt3j9BXgYOFZg2IXOua8AQt8vKGpGM7vTzFaZ2ardu3dXcJkiIiIiFa/CgpeZXQ9845xbfSrzO+deds4lO+eS87ugEJEz26xZszCzculouiKNGjWKBQsWnNK8OTk51KxZk4SEBJo1a8aIESM4duxY6TMeJy0tjV27dp1SDSJScSryrsargF5mdi1QA6htZq8BX5tZfefcV2ZWH/imAmsQkQrwwq/eLNfl3f7rsj3hPCMjg/bt2zNt2jSvy59INHbs2J80f35fjbm5uXTt2pXZs2d7/T2WVVpaGs2bN+eiiy76SbWISPmqsBYv59xvnHOXOOdigAHAQufcbcBcYEhosiHAnIqqQUROH4cOHeLDDz9k4sSJhTpozszMpFOnTtxyyy00btyYkSNHkp6eTqtWrQgEAmzZsgWAN998k9atW5OYmEj37t35+uuvAbj22mu9p9ZHR0czefJkjhw5wtChQwkEAiQmJnodbaelpdGnTx9SUlJo1KgRDz/8cJG1pqamet3xxMTEMHr0aJKSkggEAifVWle1alXatWvH559/ziuvvELLli2Jj4+nb9++fP/99xw8eJDY2FiOHj0KwIEDB4iJiWHGjBmsWrWKgQMHkpCQwOHDh4mJieHRRx+lbdu2JCcns2bNGnr27EnDhg29J9If75133iEpKYn4+Hi6desGwLfffkvv3r2Ji4ujTZs2rF+/Hgj2DDBkyBB69OhBTEwMb7zxBg8//DCBQICUlBSvRpEzXTi6DHoSuNrMPgOuDr0WESnR7NmzSUlJoXHjxtSpU4c1a9Z449atW8ezzz5LdnY2U6ZMYfPmzaxYsYLhw4fz/PPPA8Guc5YvX87atWsZMGCA18H2W2+9RVZWFhMnTqRBgwb07t2bF198EYDs7GwyMjIYMmSI189hVlYW06dPJzs7m+nTp7Njx45Sa69bty5r1qzhrrvuYvz48WXe5u+//57333+fQCBAnz59WLlyJevWraNp06ZMnDiRWrVq0blzZ+bPnw/AtGnT6Nu3L/369SM5OZn09HSysrK8rokuvfRSli1bRocOHbxwuHz5ckaNGnXCunfv3s0dd9zB66+/zrp165gxYwYAo0ePJjExkfXr1/OHP/yhUH+TW7ZsYf78+cyZM4fbbruNLl26kJ2dTc2aNb0aRc50vgQv51ymc+760M97nXPdnHONQt+/9aMGEancMjIyvI6sBwwYQEZGhjeuZcuW1K9fn+rVq9OwYUN69OgBQCAQICcnB4CdO3fSs2dPAoEA48aNY+PGjd78e/bsYdCgQUydOpXo6GiWLl3KoEGDAGjSpAkNGjRg8+bNAHTr1o3o6Ghq1KhBs2bN2LZtW6m1558mbNGihVdPSbZs2UJCQgJXXXUV1113Hddccw0bNmygQ4cOBAIB0tPTvfqHDx/OpEmTAJg0aRJDhw4tdrm9evXy9kvr1q2pVasW9erVo0aNGuzbt6/QtMuXL6djx47ExsYCUKdOHYBC+6Zr167s3buX/fv3A3DNNddQrVo1AoEAeXl5pKSkeOsry3aLnAn05HoRiXh79+5l4cKFbNiwATMjLy8PM/NarQp2YB0VFeW9joqKIjc3F4B7772XBx98kF69epGZmeldI5aXl8eAAQMYNWoUzZs3B6CkPmwLrqtKlSre8kuSP09Zp8+/xqug1NRUZs+eTXx8PGlpad4T66+66ipycnJYvHgxeXl53jaUVEfBfZT/+vi6nHOY2QnLKGrf5E9XcPnVqlXzhhe1fJEzVThONYqInJSZM2cyePBgtm3bRk5ODjt27CA2NpalS5eWeRn79+/n4osvBmDy5Mne8JEjRxIXF+e1pgF07NiR9PR0ADZv3sz27du54oorymlrglasWFHoNF1pDh48SP369Tl69KhXW77Bgwdz6623FmrtqlWrFgcPHjzl+tq2bcvixYvZunUrELy2Cwrvm8zMTOrWrUvt2mdO5+YiP5WCl4hEvIyMDG666aZCw/r27cvUqVPLvIwxY8bQr18/OnToQN26db3h48eP59133/UusJ87dy533303eXl5BAIB+vfvT1paWqEWoqIMHz6cVatWlbme7du3e9delcUTTzxB69atufrqq2nSpEmhcQMHDuS7777j1ltv9YalpqYyYsQI7+L6skpISACgXr16vPzyy/Tp04f4+Hj69+8PBPfjqlWriIuLY+TIkYVCrIiUzkpqUo8UycnJ7mQ+0ETOBJs2baJp06bhLqNIh786cErz1ax/5rScPPTQQwwaNIi4uLifvKyZM2cyZ84cpkyZUg6VicjJKOqz2MxWO+eSi5pe13iJiITBuHHjymU59957L2+//TZvvfVWuSxPRCqWgpeISCWW/7gMEakcdI2XiIiIiE8UvERERER8ouAlIiIi4hMFLxERERGfKHiJSKVQpUoV71lbCQkJ5OTkkJmZyfXXXw/A3LlzefLJkrt+TUtL45577jnlGjIzM/noo49Oef7yFBMTQyAQID4+nh49evB///d/J72MSNqessjMzMTMmDhxojds7dq1mNlJ9YF5/DIr0z7wW05OTom9IZTmnHPOKcdqTg+6q1FETtrvb7u5XJf34Li/lzpNzZo1T+hGp2D/f7169fL6IqwIubm5ZGZmcs4559CuXbsKW8/JWLRoEXXr1uXRRx/lD3/4A88999xJzR9p21MWgUCA6dOnc/vttwPBjsHj4+NPeXkl7YPc3FyqVtWfSSlfavESkdNCwdas/Ke2d+jQgcaNGzNv3rwTpp8/fz5t27Zlz549vPLKK7Rs2ZL4+Hj69u3L999/7y3nwQcfpEuXLvTv358JEybwzDPPkJCQwAcffFBoeXl5efz6178mEAgQFxfnPebh/fffJzExkUAgwLBhw/jhhx+AYIvVo48+Stu2bUlOTmbNmjX07NmThg0bMmHChJPa9o4dO/L555+zYsUK2rVrR2JiIu3atePTTz8FoEOHDoVC61VXXcX69etP2J7U1FTuuusuunTpwuWXX87ixYsZNmwYTZs2JTU1tch1f/7553Tv3p34+HiSkpLYsmULzjkeeughmjdv7gUlCIacTp06ccstt9C4cWNGjhxJeno6rVq1IhAIsGXLllK39bLLLuPIkSN8/fXXOOd45513uOaaa4Bg5+JJSUnetJ999hktWrTw9vfo0aNJSkoiEAjwySefkJOTU+Q+yH/PH3nkkWL36fFeffVV4uLiiI+P9zoR37ZtG926dSMuLo5u3bqxfft2gFPazwU999xzNGvWrFBXV2PGjGHYsGF07tyZyy+/vFAI7927Ny1atODKK6/k5Zdf9oafc845/OpXvyIpKYlu3bqxe/duAFavXk18fDxt27blxRdf9KbPy8vjoYceomXLlsTFxfG3v/0NgEOHDtGtWzdv386ZM6fUbXjnnXdISkoiPj6ebt26AcFuqXr37k1cXBxt2rRh/fr13rYNGTKEHj16EBMTwxtvvMHDDz9MIBAgJSWFo0ePlrq+SKLgJSKVwuHDh73TjMd3H1SU/I6j58+fz4gRIzhy5Ig3btasWTz55JO89dZb1K1blz59+rBy5UrWrVtH06ZNC53K2rx5MwsWLOD1119nxIgRPPDAA2RlZdGhQ4dC63v55ZfZunUra9euZf369QwcOJAjR46QmprK9OnTyc7OJjc3l5deesmb59JLL2XZsmV06NCB1NRUZs6cyfLlyxk1atRJ7Zt58+YRCARo0qQJS5YsYe3atYwdO5ZHH30UCHZnlJaW5m3PDz/8QFxcXJHb891337Fw4UKeeeYZbrjhBh544AE2btxIdnb2CS2OEOyu6Je//CXr1q3jo48+on79+rzxxhtkZWWxbt06FixYwEMPPcRXX30FwLp163j22WfJzs5mypQpbN68mRUrVjB8+PAyP5Ps5ptvZsaMGXz00UckJSV53Tk1bNiQ6Ohor85JkyYVCjJ169ZlzZo13HXXXYwfP56YmJgi90H+e/6nP/2p2H1a0MaNG/n973/PwoULve0DuOeeexg8eLB3PNx3333ePCe7nwt68sknveOsYEj/5JNP+Oc//8mKFSv43e9+5wWSv//976xevZpVq1bx3HPPsXfvXgD+/e9/k5SUxJo1a+jUqRO/+93vABg6dCjPPfccy5YtK7TeiRMnEh0dzcqVK1m5ciWvvPIKW7dupUaNGsyaNYs1a9awaNEifvWrX5XY0fzu3bu54447eP3111m3bh0zZswAYPTo0SQmJrJ+/Xr+8Ic/FOrLdMuWLcyfP585c+Zw22230aVLF7Kzs6lZsybz588vcX9FGgUvEakU8k81ZmVlMWvWrFKnv+WWW4iKiqJRo0ZcfvnlfPLJJ0Dw9NxTTz3F/PnzOe+88wDYsGEDHTp0IBAIkJ6ezsaNG73l9OvXjypVqpS6vgULFjBixAjv1FSdOnX49NNPiY2NpXHjxgAMGTKEJUuWePPknxoNBAK0bt2aWrVqUa9ePWrUqMG+fftKXWeXLl1ISEjgwIED/OY3v2H//v3069eP5s2be3/I87dh3rx5HD16lL///e8ltqrccMMNmBmBQIALL7yQQCBAVFQUV155ZaFTuxDsuPvLL7/0gnCNGjX42c9+xtKlS7n11lupUqUKF154IZ06dWLlypUAtGzZkvr161O9enUaNmxIjx49vH1w/PKLc8sttzBjxgwyMjIK9U8JwZA5adIk8vLymD59Ov/93//tjevTpw8ALVq0KHFdBd/z4vZpQQsXLuTmm2/2+gCtU6cOAMuWLfPWP2jQoEKdup/Mfj5eXFwcAwcO5LXXXit0KvS6666jevXq1K1blwsuuICvv/4aCLaQxcfH06ZNG3bs2MFnn30GQFRUlNcH52233cbSpUvZv38/+/bto1OnTl7d+d59911effVVEhISaN26NXv37uWzzz7DOcejjz5KXFwc3bt358svv/TWXZTly5fTsWNHYmNjC+2vpUuXeuvr2rUre/fuZf/+/QBcc801VKtWjUAgQF5eHikpKcDJHTeRQsFLRE5LZlbk68svv5yDBw+yefNmb1xqaiovvPAC2dnZjB49ulDr2Nlnn12m9TnnTlhnaX3h5rfUREVFFeqEOyoqitzc3FLXuWjRIrKysnj11Vc599xz+e1vf0uXLl3YsGEDb775prcdP/vZz7j66quZM2cO//jHPwqFkZ9SU3HbV9J2H7/MgusryzYD/PznP6datWq899573mmqfH379uXtt99m3rx5tGjRgvPPP/+EdVepUqXEdRV8z4vbpwUV9d4XpeA0P+W9nz9/Pr/85S9ZvXo1LVq08KYvuJz8bczMzGTBggUsW7aMdevWkZiYWOQ25NdX0rY453j++ee9f4C2bt1Kjx49SE9PZ/fu3axevZqsrCwuvPDCYteRv5yi1lHUcZM/XcH9Va1aNW/4yRw3kULBS0ROSzNmzODYsWNs2bKFL774giuuuAKABg0a8MYbbzB48GCv9eLgwYPUr1+fo0ePkp6eXuwya9WqxcGDB4sc16NHDyZMmOD9Efj2229p0qQJOTk5fP755wBMmTLFa0koqyZNmpR52v3793PxxRcDeKcW8w0fPpz77ruPli1bei0MJW1PWdSuXZtLLrmE2bNnA/DDDz/w/fff07FjR6ZPn05eXh67d+9myZIltGrVqszLnTVrFr/5zW9KnGbs2LE89dRTJ7RG1qhRg549e3LXXXcxdOjQUtdV2j4oaZ/m69atG//4xz+8U3jffvstAO3atWPatGkApKen0759+1LrKWjw4MGsWLGi0LBjx46xY8cOunTpwtNPP82+ffs4dOhQifWfd955/OxnP+OTTz5h+fLlhZY1c+ZMAKZOnUr79u0599xziY6O9lrnCv4+9OzZk5deesk7hbl582b+/e9/s3//fi644AKqVavGokWL2LZtW4nb1bZtWxYvXszWrVuB/+yvjh07euvLzMykbt261K5du0z7qjJR8BKR09IVV1xBp06duOaaa5gwYQI1atQoNC49PZ1+/fqxZcsWnnjiCVq3bs3VV19dYtC54YYbmDVrlnch9ty5c73rsYYPH85ll13mXWA9depUatSowaRJk+jXr593KmnEiBFl3oY9e/aU2mpW0MMPP8xvfvMbrrrqKvLy8gqNa9GiBbVr1y4URo7fnrIaPnw4q1atAoJh8rnnniMuLo527drxf//3f9x0003efujatStPP/00P//5z8u8/C1btpT6B7ddu3b07t27yHEDBw7EzLzTmCUpbR8Ut0937drFtddeC8CVV17JY489RqdOnYiPj+fBBx8Egqf4Jk2aRFxcHFOmTPGu/Sqr9evXU79+/ULD8vLyuO222wgEAiQmJvLAAw9w7rnnFruMlJQUcnNziYuL47e//S1t2rTxxp199tls3LiRFi1asHDhQu9YnjRpEr/85S9p27YtNWvW9KYfPnw4zZo1IykpiebNm/OLX/yC3NxcBg4cyKpVq0hOTiY9Pb3Y36GEhAQA6tWrx8svv0yfPn2Ij4/3TneOGTOGVatWERcXx8iRI5k8efJJ7a/Kwk7mlzpckpOTXf4vuYgEbdq0iaZNm4a7jCId/urAKc1Xs375/HebmprK9ddfz803l+9jL/w2b948vvjii0IXZZ+qXbt20blzZz755BOioiL7f+7bbruNZ555hnr16p3S/OPHj2f//v088cQT5VyZfw4cOMDtt9/uXXheEc4555wSW8ukbIr6LDaz1c655KKm1wNKREQiVP7DYX+qV199lccee4w///nPER+6AF577bVTnvemm25iy5YtLFy4sBwr8l/t2rUrNHRJ+KjFS6SSUouXiEj4nWyLV+T/6yMiIiJymlDwEhEREfGJgpeIiIiITxS8RERERHyi4CUilcasWbMwM6/7n0g0atQoFixYEO4yRCRC6XESInLSNv2+fG/VjxlW5M0/J8jIyKB9+/ZMmzaNMWPGlGsN5WXs2LHhLkFEIphavESkUjh06BAffvghEydO9LphyczMpFOnTtxyyy00btyYkSNHkp6eTqtWrQgEAmzZsgWAN998k9atW5OYmEj37t29DnyvvfZaEhISSEhIIDo6msmTJ3PkyBGGDh3qPRl80aJFQLC7mD59+pCSkkKjRo14+OGHi6wzNTXV64YlJiaG0aNHk5SURCAQiOiWOhHxh4KXiFQKs2fPJiUlhcaNG1OnTh3WrFkDwLp163j22WfJzs5mypQpbN68mRUrVjB8+HCef/55ANq3b8/y5ctZu3YtAwYM4OmnnwbgrbfeIisri4kTJ9KgQQN69+7Niy++CEB2djYZGRkMGTLE6/A3KyuL6dOnk52dzfTp09mxY0epddetW5c1a9Zw1113MX78+IrYNSJSiSh4iUilkJGRwYABAwAYMGAAGRkZALRs2ZL69etTvXp1GjZs6PXPFwgEyMnJAWDnzp307NmTQCDAuHHjvM6xIdgf4qBBg5g6darXOfCgQYOAYAfVDRo0YPPmzUCwM+To6Ghq1KhBs2bNSu0MGKBPnz5AsK/E/HpE5Myla7xEJOLt3buXhQsXsmHDBsyMvLw8zIxrr72W6tWre9NFRUV5r6OiosjNzQXg3nvv5cEHH6RXr15kZmZ614fl5eUxYMAARo0aRfPmzQFK7JS64LqqVKniLb8k+fOUdXoROb2pxUtEIt7MmTMZPHgw27ZtIycnhx07dhAbG8vSpUvLNP/+/fu5+OKLAZg8ebI3fOTIkcTFxXktaQAdO3YkPT0dgM2bN7N9+3auuOKKctwaETmTKXiJSMTLyMjgpptuKjSsb9++TJ06tUzzjxkzhn79+tGhQwfq1q3rDR8/fjzvvvuud4H93Llzufvuu8nLyyMQCNC/f3/S0tIKtXQVZfjw4ag/WREpC3WSLVJJqZNsEZHwUyfZIiIiIhFKwUtERETEJwpeIiIiIj5R8BIRERHxiYKXiIiIiE8UvERERER8ouAlIpXGrFmzMLOI72x61KhRLFiw4JTmzcnJoWbNmt6zxRISEvjxxx9JS0vjnnvuAWDChAm8+uqrJS5nzJgxP6lvyNmzZ/Pxxx+f8vzlycy8bpwAcnNzqVevHtdff/0pLS8nJ6fMz4ATKW/qMkhETlp+lzvl5ZFfPFim6TIyMmjfvj3Tpk0r9xrK09ixY3/S/A0bNiQrK6vY8SNGjPhJyy9Nbm4us2fP5vrrr6dZs2YVuq6yOPvss9mwYQOHDx+mZs2avPfee15PBKciP3j993//9wnjcnNzqVpVfxql4qjFS0QqhUOHDvHhhx8yceJEpk2b5g3PzMykU6dO3HLLLTRu3JiRI0eSnp5Oq1atCAQCbNmyBYA333yT1q1bk5iYSPfu3fn6668BuPbaa72WpejoaCZPnsyRI0cYOnQogUCAxMREFi1aBEBaWhp9+vQhJSWFRo0a8fDDDxdZa2pqKjNnzgQgJiaG0aNHk5SURCAQKJfWuoKtWZ07d+b++++nXbt2NG/enBUrVpww/SuvvMI111zD4cOHGTt2LC1btqR58+bceeedXt+UnTt35tFHH6VTp0489dRTzJ07l4ceeoiEhARvH+Y7dOiQt3/i4uJ4/fXXgWAwDgQCNG/enEceecSb/pxzzuGRRx6hRYsWdO/enRUrVtC5c2cuv/xy5s6dW6Ztvuaaa5g/f763nltvvRWAY8eO0ahRI3bv3u29/q//+i/27NlDamoq9913H+3atePyyy/33pORI0fywQcfkJCQwDPPPENaWhr9+vXjhhtuoEePHhw6dIhu3bp579mcOXOKrGnlypW0a9eO+Ph4WrVqxcGDB0s8dnr37s0NN9xAbGwsL7zwAn/+859JTEykTZs2fPvtt2XaD1L5KXiJSKUwe/ZsUlJSaNy4MXXq1GHNmjXeuHXr1vHss8+SnZ3NlClT2Lx5MytWrGD48OE8//zzALRv357ly5ezdu1aBgwYwNNPPw3AW2+9RVZWFhMnTqRBgwb07t2bF198EYDs7GwyMjIYMmQIR44cASArK4vp06eTnZ3N9OnT2bFjR6m1161blzVr1nDXXXeV6fTfli1bvDD4y1/+stTp//3vf/PRRx/x17/+lWHDhhUa98ILL/Dmm28ye/ZsatasyT333MPKlSu9FqR58+Z50+7bt4/Fixfz2GOP0atXL8aNG0dWVhYNGzYstMwnnniC6OhosrOzWb9+PV27dmXXrl088sgjLFy4kKysLFauXMns2bO9+jp37szq1aupVasWjz/+OO+99x6zZs1i1KhRpW4fwIABA5g2bRpHjhxh/fr1tG7dGgh2hn7bbbd5/WsuWLCA+Ph4r2uor776iqVLlzJv3jxGjhwJwJNPPkmHDh3IysrigQceAGDZsmVMnjyZhQsXUqNGDWbNmsWaNWtYtGgRv/rVr07oPP3HH3+kf//+PPvss6xbt44FCxZQs2bNEo+dDRs2MHXqVFasWMFjjz3Gz372M9auXUvbtm1LPXUspw8FLxGpFDIyMrzOrAcMGEBGRoY3rmXLltSvX5/q1avTsGFDevToAUAgECAnJweAnTt30rNnTwKBAOPGjWPjxo3e/Hv27GHQoEFMnTqV6Oholi5d6l1T1KRJExo0aMDmzZsB6NatG9HR0dSoUYNmzZqxbdu2Umvv06cPAC1atPDqKUn+qcasrCzvD3lJ8lt/OnbsyIEDB9i3bx8AU6ZM4e233+b111/3+ptctGgRrVu3JhAIsHDhwkL7oX///qWuC4LhpmAgPO+881i5ciWdO3emXr16VK1alYEDB7JkyRIAzjrrLFJSUoDge9KpUyeqVatW6P0pTVxcHDk5OWRkZHDttdcWGjds2DAvuPz9739n6NCh3rjevXsTFRVFs2bNvFbOolx99dXUqVMHAOccjz76KHFxcXTv3p0vv/zyhHk//fRT6tevT8uWLQGoXbs2VatWLfHY6dKlC7Vq1aJevXpER0dzww03ePukrPtBKj+dyBaRiLd3714WLlzIhg0bMDPy8vIwM6/VqmAn1lFRUd7rqKgocnNzAbj33nt58MEH6dWrF5mZmd41Ynl5eQwYMIBRo0bRvHlzgBNaNwoquK4qVap4yy9J/jxlnf5kmVmRr5s3b05WVhY7d+4kNjaWI0eOcPfdd7Nq1SouvfRSxowZ47XGQPBaqrJwzp2wzpL2WbVq1bzpi3t/yqJXr178+te/JjMzk71793rDL730Ui688EIWLlzIv/71L6/1Cwq/XyXVWHDb09PT2b17N6tXr6ZatWrExMQU2k/5yzp+H5S2jrIcp3L6U4uXiES8mTNnMnjwYLZt20ZOTg47duwgNjaWpUuXlnkZ+/fv9y7Injx5sjd85MiRxMXFea1pEGw5yv/jvXnzZrZv384VV1xRTlsTtGLFCgYPHlwuy5o+fToAS5cuJTo6mujoaAASExP529/+Rq9evdi1a5cXHurWrcuhQ4e8a56KUqtWLQ4ePFjkuB49evDCCy94r7/77jtat27N4sWL2bNnD3l5eWRkZNCpU6cyb8OXX35Jt27dSpxm2LBhjBo1ikAgcMK44cOHc9ttt3HLLbdQpUqVEpdT0rZB8Fi54IILqFatGosWLSqyVbNJkybs2rWLlStXAnDw4EFyc3N9OXakclPwEpGIl5GRwU033VRoWN++fU/qkQBjxoyhX79+dOjQwbv+B2D8+PG8++673jVVc+fO5e677yYvL49AIED//v1JS0sr1FpRlOHDh7Nq1aoy17N9+3Zq1qxZ5ulLct5559GuXTtGjBjBxIkTC41r374948eP57rrriM3N5c77riDQCBA7969vdNkRRkwYADjxo0jMTGRLVu2MGHCBCZMmADA448/znfffUfz5s2Jj49n0aJF1K9fnz/+8Y906dKF+Ph4kpKSuPHGG8u8DV999VWpdxNecskl/M///E+R43r16uVd9F+auLg4qlatSnx8PM8888wJ4wcOHMiqVatITk4mPT2dJk2aeOOuvfZadu3axVlnncX06dO59957iY+P5+qrr/ZaFE/22JEzi5XULBopkpOT3cl8oImcCTZt2kTTpk3DXUaRDn914JTmq1m/djlXErkeeughBg0aRFxc3E9aTufOnRk/fjzJycnlVFl4vPDCC1x22WX06tXrlOZftWoVDzzwAB988EE5VyZSsqI+i81stXOuyF9KXeMlIhIG48aNC3cJESX/4bCn4sknn+Sll14qdG2XSKRS8BIRqcQyMzPDXULYjRw50ntUhEik0zVeIiIiIj5R8BKpxCrDNZoiIqerU/kMVvASqaRq1KjB3r17Fb5ERMLAOcfevXupUaPGSc2na7xEKqlLLrmEnTt3en3URZKj+4+UPlERqu07uQ8wEZFwqlGjBpdccslJzaPgJVJJVatWjdjY2HCXUaRNv194SvM1faxrOVciIhJZdKpRRERExCcKXiIiIiI+UfASERER8YmCl4iIiIhPFLxEREREfKLgJSIiIuITBS8RERERnyh4iYiIiPhEwUtERETEJwpeIiIiIj5R8BIRERHxiYKXiIiIiE8UvERERER8ouAlIiIi4hMFLxERERGfKHiJiIiI+ETBS0RERMQnCl4iIiIiPlHwEhEREfGJgpeIiIiITxS8RERERHyi4CUiIiLiEwUvEREREZ8oeImIiIj4RMFLRERExCcKXiIiIiI+UfASERER8YmCl4iIiIhPFLxEREREfKLgJSIiIuITBS8RERERnyh4iYiIiPhEwUtERETEJwpeIiIiIj5R8BIRERHxiYKXiIiIiE8UvERERER8ouAlIiIi4hMFLxERERGfKHiJiIiI+ETBS0RERMQnCl4iIiIiPlHwEhEREfGJgpeIiIiITxS8RERERHyi4CUiIiLiEwUvEREREZ8oeImIiIj4RMFLRERExCcKXiIiIiI+qbDgZWY1zGyFma0zs41m9rvQ8Dpm9p6ZfRb6fl5F1SAiIiISSSqyxesHoKtzLh5IAFLMrA0wEnjfOdcIeD/0WkREROS0V2HBywUdCr2sFvpywI3A5NDwyUDviqpBREREJJJUrciFm1kVYDXwX8CLzrl/mdmFzrmvAJxzX5nZBcXMeydwJ8Bll11WkWWKnLLtYwOnNN9lo7JPab7FHTud0nydliw+pflERKR8VejF9c65POdcAnAJ0MrMmp/EvC8755Kdc8n16tWrsBpFRERE/OLLXY3OuX1AJpACfG1m9QFC37/xowYRERGRcKvIuxrrmdm5oZ9rAt2BT4C5wJDQZEOAORVVg4iIiEgkqchrvOoDk0PXeUUB/3DOzTOzZcA/zOx2YDvQrwJrEBEREYkYFRa8nHPrgcQihu8FulXUekVEREQilZ5cLyIiIuITBS8RERERnyh4iYiIiPhEwUtERETEJwpeIiIiIj5R8BIRERHxiYKXiIiIiE8UvERERER8ouAlIiIi4hMFLxERERGfKHiJiIiI+ETBS0RERMQnCl4iIiIiPlHwEhEREfGJgpeIiIiITxS8RERERHyi4CUiIiLiEwUvEREREZ8oeImIiIj4RMFLRERExCcKXiIiIiI+UfASERER8YmCl4iIiIhPFLxEREREfKLgJSIiIuITBS8RERERnyh4iYiIiPhEwUtERETEJwpeIiIiIj5R8BIRERHxiYKXiIiIiE8UvERERER8ouAlIiIi4hMFLxERERGfKHiJiIiI+ETBS0RERMQnCl4iIiIiPlHwEhEREfGJgpeIiIiITxS8RERERHxSNdwFiIiIiJTFpt8vPKX5mj7WtZwrOXVq8RIRERHxiYKXiIiIiE8UvERERER8ouAlIiIi4hMFLxERERGfKHiJiIiI+ETBS0RERMQnCl4iIiIiPlHwEhEREfGJgpeIiIiITxS8RERERHyivhpFRE5Tizt2OqX5Oi1ZXM6ViEg+tXiJiIiI+ETBS0RERMQnCl4iIiIiPilT8DKz98syTERERESKV+LF9WZWA/gZUNfMzgMsNKo2cFEF1yYiIiJyWintrsZfAPcTDFmr+U/wOgC8WHFliYiIiJx+SgxezrlngWfN7F7n3PM+1SQiIiJyWirTc7ycc8+bWTsgpuA8zrlXK6guERERkdNOmYKXmU0BGgJZQF5osAMUvERERETKqKxPrk8GmjnnXEUWIyIiInI6K+tzvDYAP6/IQkREREROd2Vt8aoLfGxmK4Af8gc653pVSFUiIiIip6GyBq8xFVmEiIiIyJmgrHc1qqt6ERERkZ+orHc1HiR4FyPAWUA14N/OudoVVZiIiIjI6aasLV61Cr42s95Aq4ooSEREROR0Vda7Ggtxzs0GupZvKSIiIiKnt7KeauxT4GUUwed66ZleIiIiIiehrHc13lDg51wgB7ix3KsREREROY2V9RqvoRVdiIiIiMjprkzXeJnZJWY2y8y+MbOvzex1M7ukoosTEREROZ2U9eL6ScBc4CLgYuDN0DARERERKaOyBq96zrlJzrnc0FcaUK8C6xIRERE57ZQ1eO0xs9vMrEro6zZgb0UWJiIiInK6KWvwGgbcAvwf8BVwM6AL7kVEREROQlkfJ/EEMMQ59x2AmdUBxhMMZCIiIiJSBmVt8YrLD10AzrlvgcSKKUlERETk9FTW4BVlZuflvwi1eJW1tUxEREREKHt4+hPwkZnNJNhV0C3A7yusKhEREZHTUFmfXP+qma0i2DG2AX2ccx9XaGUiIiIip5kyny4MBS2FLREREZFTVNZrvERERETkJ1LwEhEREfGJgpeIiIiITxS8RERERHyi4CUiIiLiEwUvEREREZ8oeImIiIj4RMFLRERExCcKXiIiIiI+UfASERER8YmCl4iIiIhPFLxEREREfKLgJSIiIuITBS8RERERnyh4iYiIiPhEwUtERETEJwpeIiIiIj5R8BIRERHxiYKXiIiIiE8UvERERER8ouAlIiIi4hMFLxERERGfVFjwMrNLzWyRmW0ys41m9j+h4XXM7D0z+yz0/byKqkFEREQkklRki1cu8CvnXFOgDfBLM2sGjATed841At4PvRYRERE57VVY8HLOfeWcWxP6+SCwCbgYuBGYHJpsMtC7omoQERERiSRV/ViJmcUAicC/gAudc19BMJyZ2QXFzHMncCfAZZdd5keZIr656vmrTmm+P/jzKysiIhWkwi+uN7NzgNeB+51zB8o6n3PuZedcsnMuuV69ehVXoIiIiIhPKjR4mVk1gqEr3Tn3Rmjw12ZWPzS+PvBNRdYgIiIiEikq8q5GAyYCm5xzfy4wai4wJPTzEGBORdUgIiIiEkkq8oKRq4BBQLaZZYWGPQo8CfzDzG4HtgP9KrAGERERkYhRYcHLObcUsGJGd6uo9YqIiIhEKj25XkRERMQnCl4iIiIiPlHwEhEREfGJgpeIiIiITxS8RERERHyi4CUiIiLiE3X8JiIiUkFaPPTqKc23etzgcq5EIoVavERERER8ouAlIiIi4hMFLxERERGfKHiJiIiI+ETBS0RERMQnCl4iIiIiPlHwEhEREfGJgpeIiIiITxS8RERERHyi4CUiIiLiEwUvEREREZ8oeImIiIj4RMFLRERExCcKXiIiIiI+UfASERER8YmCl4iIiIhPFLxEREREfKLgJSIiIuITBS8RERERnyh4iYiIiPhEwUtERETEJwpeIiIiIj5R8BIRERHxiYKXiIiIiE8UvERERER8ouAlIiIi4hMFLxERERGfKHiJiIiI+ETBS0RERMQnCl4iIiIiPlHwEhEREfGJgpeIiIiITxS8RERERHyi4CUiIiLiEwUvEREREZ8oeImIiIj4RMFLRERExCcKXiIiIiI+UfASERER8YmCl4iIiIhPFLxEREREfKLgJSIiIuITBS8RERERnyh4iYiIiPhEwUtERETEJ1XDXYCIiIhIRRozZoyv85VELV4iIiIiPlHwEhEREfGJgpeIiIiITxS8RERERHyi4CUiIiLiEwUvEREREZ8oeImIiIj4RMFLRERExCcKXiIiIiI+UfASERER8YmCl4iIiIhPFLxEREREfKLgJSIiIuITBS8RERERnyh4iYiIiPhEwUtERETEJwpeIiIiIj5R8BIRERHxiYKXiIiIiE8UvERERER8ouAlIiIi4hMFLxERERGfVA13ASJS8V741ZunNN89f7qhnCsRETmzqcVLRERExCcKXiIiIiI+UfASERER8YmCl4iIiIhPFLxEREREfKLgJSIiIuITBS8RERERnyh4iYiIiPhEwUtERETEJwpeIiIiIj45rbsMavHQq6c03+pxg8u5EhERERG1eImIiIj4RsFLRERExCcKXiIiIiI+UfASERER8YmCl4iIiIhPFLxEREREfKLgJSIiIuITBS8RERERnyh4iYiIiPhEwUtERETEJwpeIiIiIj45rftqFBERkcjz+9tuPqX5+jS9u5wr8Z9avERERER8ouAlIiIi4hMFLxERERGfKHiJiIiI+ETBS0RERMQnCl4iIiIiPlHwEhEREfFJhQUvM/u7mX1jZhsKDKtjZu+Z2Weh7+dV1PpFREREIk1FtnilASnHDRsJvO+cawS8H3otIiIickaosODlnFsCfHvc4BuByaGfJwO9K2r9IiIiIpHG72u8LnTOfQUQ+n5BcROa2Z1mtsrMVu3evdu3AkVEREQqSsReXO+ce9k5l+ycS65Xr164yxERERH5yfwOXl+bWX2A0PdvfF6/iIiISNj4HbzmAkNCPw8B5vi8fhEREZGwqcjHSWQAy4ArzGynmd0OPAlcbWafAVeHXouIiIicEapW1IKdc7cWM6pbRa1TREREJJJF7MX1IiIiIqcbBS8RERERnyh4iYiIiPhEwUtERETEJwpeIiIiIj5R8BIRERHxiYKXiIiIiE8UvERERER8ouAlIiIi4hMFLxERERGfKHiJiIiI+ETBS0RERMQnCl4iIiIiPlHwEhEREfGJgpeIiIiITxS8RERERHyi4CUiIiLik6rhLkAkErR46NVTmm9WrXIuROQMtOn3C09pvqaPdS3nSkQqnlq8RERERHyi4CUiIiLiEwUvEREREZ8oeImIiIj4RMFLRERExCcKXiIiIiI+UfASERER8YmCl4iIiIhPFLxEREREfKLgJSIiIuITBS8RERERn6ivRhERkTPc4o6dTmm+TksWl3Mlpz+1eImIiIj4RMFLRERExCcKXiIiIiI+UfASERER8YmCl4iIiIhPFLxEREREfKLgJSIiIuITBS8RERERnyh4iYiIiPhEwUtERETEJwpeIiIiIj5R8BIRERHxiYKXiIiIiE8UvERERER8ouAlIiIi4hMFLxERERGfKHiJiIiI+ETBS0RERMQnCl4iIiIiPlHwEhEREfGJgpeIiIiITxS8RERERHyi4CUiIiLiEwUvEREREZ8oeImIiIj4RMFLRERExCcKXiIiIiI+UfASERER8YmCl4iIiIhPFLxEREREfKLgJSIiIuITBS8RERERnyh4iYiIiPhEwUtERETEJwpeIiIiIj5R8BIRERHxiYKXiIiIiE8UvERERER8ouAlIiIi4hMFLxERERGfKHiJiIiI+ETBS0RERMQnCl4iIiIiPlHwEhEREfGJgpeIiIiITxS8RERERHyi4CUiIiLiEwUvEREREZ8oeImIiIj4RMFLRERExCcKXiIiIiI+UfASERER8YmCl4iIiIhPFLxEREREfKLgJSIiIuITBS8RERERnyh4iYiIiPhEwUtERETEJwpeIiIiIj5R8BIRERHxiYKXiIiIiE8UvERERER8ouAlIiIi4hMFLxERERGfKHiJiIiI+ETBS0RERMQnCl4iIiIiPlHwEhEREfGJgpeIiIiITxS8RERERHyi4CUiIiLiEwUvEREREZ8oeImIiIj4RMFLRERExCcKXiIiIiI+UfASERER8UlYgpeZpZjZp2b2uZmNDEcNIiIiIn7zPXiZWRXgReAaoBlwq5k187sOEREREb+Fo8WrFfC5c+4L59yPwDTgxjDUISIiIuIrc875u0Kzm4EU59zw0OtBQGvn3D3HTXcncGfo5RXAp74WWjnUBfaEuwipFHSsyMnQ8SJlpWOlaA2cc/WKGlHV70oAK2LYCenPOfcy8HLFl1N5mdkq51xyuOuQyKdjRU6GjhcpKx0rJy8cpxp3ApcWeH0JsCsMdYiIiIj4KhzBayXQyMxizewsYAAwNwx1iIiIiPjK91ONzrlcM7sH+CdQBfi7c26j33WcJnQqVspKx4qcDB0vUlY6Vk6S7xfXi4iIiJyp9OR6EREREZ8oeImIiIj4RMFLRERExCfheI6XlIGZJQMdgIuAw8AGYIFz7tuwFiYRxcxqANdz4rEyXzetSFH02SJlYWaXEHzqwAmfLcDbzrljYSyvUtPF9RHGzFKB+4CtwGrgG6AG0Bi4iuCB/1vn3PZw1SiRwczGADcAmZx4rHQJ/fwr59z6MJUoEUSfLVJWZjYJuBiYB6zixM+WFsBI59ySsBVZianFK/KcDVzlnDtc1EgzSwAaAfpwlJXOuTHFjPuzmV0AXOZjPRLZ9NkiZfUn59yGIoZvAN4IPYNTny2nSC1eIiIiUiIzu8A590246zgd6OL6CGRmPc3sdjOLOW74sDCVJBHIzOIK/FzNzB43s7lm9gcz+1k4a5PIY0G3mFm/0M/dzOw5M7vbzPS3QDxmVue4r/OBFWZ2npnVCXd9lZ1avCKMmf2R4PUWawhev/MX59zzoXFrnHNJ4axPIkfB48HM/gScD0wCegPnO+cGh7E8iTBm9lfgAuAs4ABQHXgTuBb42jn3P2EsTyKImR0Dth03+BKCfS0759zl/ld1+lDwijBmlg0khrpWOheYCnzqnHvAzNY65xLDW6FEioLHg5llAS2dc0fNzIB1zrm4EhcgZxQzy3bOBcysGvB/QH3n3I9mVhVY65wLhLlEiRBm9mugO/CQcy47NGyrcy42vJWdHtS8HHmqOudyAZxz+wi2etU2sxkE/1MVyRdtZjeZWV+gunPuKAT/HQX0H5UcL/9z5SjBGzN+DL3OBfLCWZhEFufceGA4MMrM/mxmtdBnSrlR8Io8W8ysU/4L51yec+524FOgafjKkgi0GOhF8Dley83sQgAz+zmwJ5yFSUT6PzM7B8A5l5I/MHS8/Bi2qiQiOed2Ouf6AYuA9wBdN1pOdKoxwphZTYCibvk2s4udc1/6X5WInK7M7GzgbN2xJsUJ/V1qWMwjJuQkqcUr8lxY3HN2nHNfhu5GusTvoiTymFn7UsbXNrPmftUjke34u6TzOef+7Zz7Rp8tks/Mbit4p6tz7nDB0GVmDUv7/JHi6QGqkWdc6ICfQ/Dp0rsJPjH4vwg+MbgbMJrg3SVyZutrZk8D71D0sdIA+FX4ypMIo88WKavzgbVmtpoTj5VOBC9lGBm+8io3nWqMQGbWDBhI8LES9YHvgU3AW8BM59yRMJYnEcTMzgNu5j/HymGCx8p859zScNYmkUefLVJWZlYF6MqJny1vq1upn0bBS0RERMQnusZLRERExCcKXiIiIiI+UfASERER8YmCV4QK3dp9m5mNCr2+zMxahbsuiTxm9jMz+62ZvRJ63cjMrg93XRKZzOz9sgwTMbMLzWyimb0det3MzG4Pd12VnYJX5Por0Ba4NfT6IPBi+MqRCDYJ+IHg8QLBxwH8b/jKkUhkZjXMrA5Q18zOM7M6oa8Y4KIwlyeRKQ34J/85PjYD94ermNOFglfkau2c+yVwBMA59x3qq1GK1tA59zSQ31fjYcDCW5JEoF8QfCZTk9D3/K856J86KVpd59w/gGOgfj3Lix6gGrmOhp6j4gDMrB6hg1/kOD+GuvTIP1YaEmwBE/E4554FnjWze51zz4e7HqkU/m1m5/Ofz5Y2wP7wllT5KXhFrueAWcCFZvZ7gg/JfDy8JUmEGk3w6fWXmlk6wQcepoa1IolYzrnnzawdEEOBvwHOuVfDVpREqgeBuUBDM/sQqEfwb5H8BHqAagQzsyYEu/Ew4H3n3KYwlyQRKvRfaRuCx8py59yeMJckEcrMpgANgSz+c9rIOefuC1tRErHMrCpwBcHPlk+dc0fDXFKlpxavyFYX+N45N8nM6plZrHNua7iLkshiZgZcA1zunBubfwesc25FuGuTiJQMNHP6r1tKYWY/I9jq1cA5d0fojukrnHPzwl1bZaaL6yOUmY0GHgF+ExpUDXgtfBVJBNMdsHIyNgA/D3cRUilMAn5Ed0yXK7V4Ra6bgERgDYBzbpeZ1QpvSRKhWjvnksxsLQTvgDUz3QErxakLfGxmKyhwE4Zzrlf4SpII1dA519/MboXgHdOhFnb5CRS8ItePzjlnZvl3k5wd7oIkYukOWDkZY8JdgFQaumO6Aih4Ra5/mNnfgHPN7A5gGPBKmGuSyJR/B+wFugNWSuOcW2xmDYBGzrkFoet4qoS7LolIumO6AuiuxggUasq9hOCDDnsQvJvkn86598JamEQcM4sieDfjt+gOWCmD0D9ydwJ1nHMNzawRMME51y3MpUkECX223Ay8j+6YLlcKXhHKzFY751qEuw6JfGa2zDnXtvQpRcDMsoBWwL+cc4mhYdnOuUBYC5OIY2ZLnHMdw13H6UZ3NUau5WbWMtxFSKXwrpn11UWvUkY/OOd+zH8Rek6T/gOXorxnZr82s0sL9O1ZJ9xFVXZq8YpQZvYx0BjYBvybYDOvc87FhbUwiThmdhA4G8gl2Ldn/rFSO6yFSUQys6eBfcBg4F7gbuBj59xj4axLIo+ZFfXcSOecu9z3Yk4jCl4RKnTx6wmcc9v8rkVETh+hltHhFLh+FPh/eqCqiD8UvCJUMc25B9VdgxzPzJKKGLwf2Oacy/W7HolcoQum1zvnmoe7Fol8ZtaniMH7gWzn3Dd+13O60OMkItca4FLgO4L/lZ4LfGVm3wB3OOdWh7E2iSx/BZKA7NDrALAOON/MRjjn3g1bZRJRnHPHzGydmV3mnNse7nok4t1O8Kn1i0KvOwPLgcZmNtY5NyVchVVmurg+cr0DXOucq+ucO59gX3z/IHg9xl/DWplEmhwg0TnXInQnbALBbmG6A0+HsS6JTPWBjWb2vpnNzf8Kd1ESkY4BTZ1zfZ1zfYFmBB+g2ppgl3ZyCtTiFbmSnXMj8l845941sz845x40s+rhLEwiThPn3Mb8F865j80s0Tn3hW50lCL8LtwFSKUR45z7usDrb4DGzrlvzUyXvZwiBa/I9a2ZPQJMC73uD3wX6hpG3cFIQZ+a2UsUPlY2hwK6PhylED25Xk7CB2Y2D5gRen1zaNjZBO+MlVOgi+sjlJnVJdhdQ3uC13gtJfif6n7gMufc52EsTyJIqC+1uyl8rPyV4KMlfuacOxTG8iTC6Mn1UlahO2D7UOCzxTk3M7xVVX4KXiIiZxA9uV5OlZm1B251zv0y3LVUZjrVGKHMrB7wMHAlUCN/uHOua9iKkogUarH4I8ELXwseK3rIoRTlB+fcj/nX/+nJ9VISM0sAbiV4CcNW4I2wFnQa0F2NkSsd+ASIJXiKMQdYGc6CJGJNAl4i+OT6LsCrgG7zluIsNrNHgZpmdjXB63feDHNNEkHMrLGZjTKzTcALwE6CZ8i6OOeeD3N5lZ5ONUao/E6yzWx9fjdBZrbYOdcp3LVJZClwrHini8zsA+dch3DXJpEn9BDV29GT66UYZnYM+AC4Pf96YjP7Qq3o5UOnGiNX/t1oX5nZdcAu4JIw1iOR60joj+lnZnYP8CVwQZhrkghjZu+HLqD/o3PuEeCVcNckEasvMABYZGbvELxjWs+mKSdq8YpQZnY9wf84LgWeB2oDv3PO6UGHUoiZtQQ2Eezd4AmCx8o459zycNYlkcXMPgbuAiYA/81xf0idc2vCUZdErtBjI3oTvMarKzAZmKXeMH4aBS8RkTOAmd1M8BRje2DVcaOdbtyRkoT6D+4H9Nex8tMoeFUCZrbGOVdUR8giImViZlc55z40s1HOubHhrkfkTKW7GisHnVsXkZ/qudD33uEsQuRMp4vrK4f54S5AIpeZ1XHOfRvuOiTiHTWzScDFZvbc8SOdc/eFoSaRM46CV4QKXdR42Dl3DHjVzHoBbzvn1PeeHO9foaeRTyJ4jOj6ASnK9UB3ghdJrw5zLSJnLF3jFaHMbDXQATgPWE7wYtjvnXMDw1qYRJxQf2rdgWEEu4KZDqQ55zaHtTCJSGYW75xbF+46RM5UCl4RKv+CejO7F6jpnHvazNbm960mUhQz6wK8BpwNrANGOueWhbcqiQRm9nDoc+R5iugiSKcaRfyhU42Ry8ysLTCQ4C3goPdLimBm5wO3AYOAr4F7gblAAsHuYGLDVpxEkk2h78c/SkJEfKQ/5JHrfuA3BB9Wt9HMLgcWhbckiVDLCPbN2Ns5t7PA8FVmNiFMNUmEcc69Gfo+Ody1iJzJdKpRpJIzM9MF9VIaM3uTIk4x5nPO9fKxHJEzllq8IoyZ/cU5d39xH5L6cJR8BY+R4PX1helYkeOMD33vA/yc4LWAEOwOJiccBYmcidTiFWHMrIVzbrWZdSpqvHNusd81SWQq7hjJp2NFimJmS5xzHUsbJiIVQ8ErgplZPQDn3O5w1yIipwcz2wRc55z7IvQ6FnjLOdc0vJWJnBl0qjHChJ7JNBq4h2BXQVFmlgs8r/7VpChmls2Jp6X3E7x77X+dc3v9r0oi2ANAppl9EXodA/wifOWInFnU4hVhzOwB4FrgTufc1tCwy4GXgHecc8+Esz6JPGb2NJAHTA0NGkAwtO8H2jvnbghXbRKZzKw60CT08hPn3A/hrEfkTKLgFWHMbC1wtXNuz3HD6wHv6gGqcjwz+9A5d1VRw8ws2zkXCFdtEpnMrB3Bli7vrIdz7tWwFSRyBtGpxshT7fjQBcHrvMysWjgKkoh3jpm1ds79C8DMWgHnhMblhq8siURmNgVoCGQRbCmF4KlqBS8RHyh4RZ4fT3GcnLmGA383s3MInmI8AAwPdbT+x7BWJpEoGWimZ7+JhIdONUYYM8sD/l3UKKCGc06tXlIkM4sm+Du9L9y1SOQysxnAfc65r8Jdi8iZSC1eEcY5VyXcNUjlErpQui+ha3byH6aqu2ClGHWBj81sBeBdVK8H7or4Q8FLpPKbQ/AOxtUU+EMqUowx4S5A5EymU40ilZyZbXDONQ93HSIiUrqocBcgIj/ZR2amR0ZIicxsaej7QTM7UODroJkdCHd9ImcKtXiJVHJm9jHwX8BWgqcaDXDOubiwFiYiIidQ8BKp5MysQVHDnXPb/K5FRERKpuAlchows3igQ+jlB865deGsR0REiqZrvEQqOTP7HyAduCD09ZqZ3RveqkREpChq8RKp5MxsPdDWOffv0OuzgWW6xktEJPKoxUuk8jP+0+ceoZ8tTLWIiEgJ9ABVkcrv78C/zGxW6HVvYGL4yhERkeLoVKNIJWZmUUAb4AjQnmBL1xLn3NqwFiYiIkVS8BKp5MxsmXOubbjrEBGR0ukaL5HK710z62v5vWOLiEjEUouXSCVnZgeBs4Fcgqcc859cXzushYmIyAkUvERERER8olONIpWcmb1flmEiIhJ+epyESCVlZjWAnwF1zew8/vPsrtrARWErTEREiqXgJVJ5/QK4n2DIWs1/gtcB4MUw1SQiIiXQNV4ilZyZ3eucez7cdYiISOkUvEQqKTNrCexwzv1f6PVgoC+wDRjjnPs2nPWJiMiJdHG9SOX1N+BHADPrCDwJvArsB14OY10iIlIMXeMlUnlVKdCq1R942Tn3OvC6mWWFrywRESmOWrxEKq8qZpb/z1M3YGGBcfqnSkQkAunDWaTyygAWm9ke4DDwAYCZ/RfB040iIhJhdHG9SCVmZm2A+sC7zrl/h4Y1Bs5xzq0Ja3EiInICBS8RERERn+gaLxERERGfKHiJiIiI+ETBS+QUmFkNM1thZuvMbKOZ/a7AuHFm9omZrTezWWZ2bhHzR5nZc2a2wcyyzWylmcWGxh3yof6PKnodJaw7x8zqlmcdZjYi9ADZSumn7AczSzWzCumb08zSzOzmIoY3MbMsM1trZg1P9Zg1s2Qzey708xgz+3UR08SY2YZTWb5IJFLwEjk1PwBdnXPxQAKQErrQHeA9oLlzLg7YDPymiPn7E+xjMc45FwBuAvZVdNH5nHPt/FpXScqrDufcBOfcq+WxrHD4ifshFf87Re8NzHHOJTrntpzqQpxzq5xz95VfWSKRT8FL5BS4oPz/8quFvlxo3LvOudzQuOXAJUUsoj7wlXPuWGienc657/JHmtnvQ61py83swtCwBmb2fqgl7X0zuyw0PM3MJpjZB2a22cyuDw1PNbM5ZvaOmX1qZqMLLP9Q6HtnM8s0s5mhVrp0M7PQuGtDw5aGWufmHb8RoZa/SaFWu7Vm1qXAut8IrfszM3u6qP1YxjpamNliM1ttZv80s/pFLMdrLTGz+8zs49B+mlbEtFXMbHyo5vVmdm9oeLfQNmSb2d/NrHpoeI6Z/c7M1oTGNQm1WOYUbM00s8/N7EIzq2dmr4daMVea2VUFavx7aDu/MLP7Csx7qMDPD4XmW2+hltRQq88mM3vFgi2s75pZzVBrVDKQHmqBqnnctt4RWta6UE0/K3DMPGdmH4VquTk03MzshdD+mw9cUMT+u5Zg5+zDzWxREeOLqv8mM1sQWn790HH689D7XvC4ijezhaFj5o5i3rtxBZb/i+OnEYl4zjl96Utfp/AFVAGygEPAU8VM8yZwWxHDLwFyQvP/CUgsMM4BN4R+fhp4vMCyhoR+HgbMDv2cBrxD8B+pRsBOoAbBlpCvgPOBmsAGIDk0z6HQ984En/l1SWj+ZUD70Pw7gNjQdBnAvCK241fApNDPTYDtBdb9BRAder0NuDQ0XQ5Qt4x1VAM+AuqFpusP/L2IOsYAvw79vAuoHvr53CKmvQt4Hagael2nwPY2Dg17Fbi/QL33hn6+G/h/oZ+fBYaGfm4NLAj9PBVoH/r5MmBTgRo/AqoDdYG9QLXj9kMPgt09WWg/zAM6AjFALpAQmu4fhI4rIDP/fS1iW88v8PP/FtiONGBGaB3NgM9Dw/sQbLGtQrAVbR9wc0n7uyz1h8a9BtwTGnZrgfd9XoFlriN4rNYNvR8XhbZ9Q2iaO/nP70N1YBWhY1Rf+qosX2rxEjlFzrk851wCwbDQysyaFxxvZo8R/GOZXsS8O4ErCJ6GPAa8b2bdQqN/JPjHCWA1wT88AG0J/lEHmEIwmOT7h3PumHPuM4KBp0lo+HvOub3OucPAG8fNk2+FC7a4HSMYBGNC83/hnNsamiajmN3QPlQLzrlPCAasxqFx7zvn9jvnjgAfAw2KWUZJdVwBNAfes2A3SI9TdAtiQesJtgDdRnD/H687MMGFWiVdsNulK4CtzrnNoWkmEww8+d4IfS/4fkwnGAQBBoRe5y//hVC9c4HaZlYrNG6+c+4H59we4BvgwuNq6xH6WgusIfg+NAqN2+qcyyqijpI0t2BLaDYwELiywLjZoWPm4wJ1dAQyQsf2Lgr3hlAWJdV/L8Hj/QfnXHHH0xzn3OHQ/lkEtCpi+YND+/ZfBP+paIRIJaIn14v8RM65fWaWCaQQbFXCzIYA1wPdnHNFPizPOfcD8Dbwtpl9TfC6mfeBowXmyaP431NXzM8FXxc3vKAfCvycvz4rZp3HK2m6opZbkuLq2Oica1vGegCuIxggegG/NbMr3X9O/RJa5vH7obTtza+t4HYsA/7LzOoRfO/+NzQ8CmgbCrv/WUHwzGlp+8SAPzrn/nbcvDFFzFvotGIx0oDezrl1ZpZKsIXp+G3KX2++n/JwxyLrD7mY4D8ZF5pZVChgH6+049UIttr98yfUKBJWavESOQWh63jODf1ck2Arxyeh1ynAI0Av59z3xcyfZKE70cwsCogj2FpUko8ItqxAsPViaYFx/ULXHTUELgc+DQ2/2szqhGrsDXxYxk38BLg89Acf/tOyc7wloVryn5h/WYF1l4dPgXpm1ja0jmpmdmVxE4f25aXOuUXAw8C5wDnHTfYuMMJC/VyaWR2C2xtjwe6WAAYBi0sqLBSOZwF/Jng6cW+B5d9ToKaE0jfT809gmJmdE5r3YjM74Tqr4xwEahUzrhbwlZlVI/Q+lWIJMCB0LVV9oEsZ685XZP2hfT0J+G9gE/BgMfPfaMHrBs8nGBJXFrH8u0Lbg5k1NrOzT7JGkbBSi5fIqakPTDazKgT/gfmHcy7/9OALBK8/eS/UyrHcOTfiuPkvAF6x0AXcwIrQfCW5D/i7mT0E7AaGFhj3KcGgcCEwwjl3JLTupQRPBf4XMNU5t6osG+ecO2xmdwPvWLAvyBXFTPpXYELoVFYukOqc+yG07p/MOfdj6MLv58wsmuBn1l+AjcXMUgV4LTStAc845/YdN83/I3g6dL2ZHQVecc69YGZDgRmhkLASmFCGEqeHpk0tMOw+4EUzWx+qdwlw/PtfJOfcu2bWFFgW2oeHgNsItnAVJ43ge3CYE1vafkvwlNw2IJviA1q+WUDX0LSbKSV8nkT9I4APnHMfhE4TrgxdvH+8FcB8ggH+CefcrgLhH4LvXQywxoIr2E3wHwqRSkNdBolUcmaWRvAC5ZnHDU8leNH1PUXNV4blnuOcOxT6A/ci8Jlz7pmfWq+IyJlMpxpFpDh3hFonNhK8O7Go63ZEROQkqMVLRERExCdq8RIRERHxiYKXiIiIiE8UvERERER8ouAlIiIi4hMFLxERERGfKHiJiIiI+OT/A4vE9+Svmfep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196264" y="443265"/>
            <a:ext cx="5446294" cy="5321550"/>
          </a:xfrm>
          <a:prstGeom prst="rect">
            <a:avLst/>
          </a:prstGeom>
        </p:spPr>
      </p:pic>
    </p:spTree>
    <p:extLst>
      <p:ext uri="{BB962C8B-B14F-4D97-AF65-F5344CB8AC3E}">
        <p14:creationId xmlns:p14="http://schemas.microsoft.com/office/powerpoint/2010/main" val="456072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89907"/>
          </a:xfrm>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83394" y="1058779"/>
            <a:ext cx="4766122" cy="4706866"/>
          </a:xfrm>
          <a:prstGeom prst="rect">
            <a:avLst/>
          </a:prstGeom>
        </p:spPr>
      </p:pic>
      <p:pic>
        <p:nvPicPr>
          <p:cNvPr id="5" name="Picture 4"/>
          <p:cNvPicPr>
            <a:picLocks noChangeAspect="1"/>
          </p:cNvPicPr>
          <p:nvPr/>
        </p:nvPicPr>
        <p:blipFill>
          <a:blip r:embed="rId3"/>
          <a:stretch>
            <a:fillRect/>
          </a:stretch>
        </p:blipFill>
        <p:spPr>
          <a:xfrm>
            <a:off x="6955756" y="1155032"/>
            <a:ext cx="4398044" cy="4964129"/>
          </a:xfrm>
          <a:prstGeom prst="rect">
            <a:avLst/>
          </a:prstGeom>
        </p:spPr>
      </p:pic>
    </p:spTree>
    <p:extLst>
      <p:ext uri="{BB962C8B-B14F-4D97-AF65-F5344CB8AC3E}">
        <p14:creationId xmlns:p14="http://schemas.microsoft.com/office/powerpoint/2010/main" val="1642587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9013" y="285583"/>
            <a:ext cx="4922534" cy="5434284"/>
          </a:xfrm>
          <a:prstGeom prst="rect">
            <a:avLst/>
          </a:prstGeom>
        </p:spPr>
      </p:pic>
      <p:pic>
        <p:nvPicPr>
          <p:cNvPr id="5" name="Picture 4"/>
          <p:cNvPicPr>
            <a:picLocks noChangeAspect="1"/>
          </p:cNvPicPr>
          <p:nvPr/>
        </p:nvPicPr>
        <p:blipFill>
          <a:blip r:embed="rId3"/>
          <a:stretch>
            <a:fillRect/>
          </a:stretch>
        </p:blipFill>
        <p:spPr>
          <a:xfrm>
            <a:off x="6870033" y="285582"/>
            <a:ext cx="4940966" cy="5454631"/>
          </a:xfrm>
          <a:prstGeom prst="rect">
            <a:avLst/>
          </a:prstGeom>
        </p:spPr>
      </p:pic>
    </p:spTree>
    <p:extLst>
      <p:ext uri="{BB962C8B-B14F-4D97-AF65-F5344CB8AC3E}">
        <p14:creationId xmlns:p14="http://schemas.microsoft.com/office/powerpoint/2010/main" val="94635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a:stretch>
            <a:fillRect/>
          </a:stretch>
        </p:blipFill>
        <p:spPr>
          <a:xfrm>
            <a:off x="240632" y="168443"/>
            <a:ext cx="5739062" cy="5570620"/>
          </a:xfrm>
          <a:prstGeom prst="rect">
            <a:avLst/>
          </a:prstGeom>
        </p:spPr>
      </p:pic>
      <p:pic>
        <p:nvPicPr>
          <p:cNvPr id="7" name="Picture 6"/>
          <p:cNvPicPr>
            <a:picLocks noChangeAspect="1"/>
          </p:cNvPicPr>
          <p:nvPr/>
        </p:nvPicPr>
        <p:blipFill>
          <a:blip r:embed="rId3"/>
          <a:stretch>
            <a:fillRect/>
          </a:stretch>
        </p:blipFill>
        <p:spPr>
          <a:xfrm>
            <a:off x="6184231" y="168444"/>
            <a:ext cx="5859379" cy="5379228"/>
          </a:xfrm>
          <a:prstGeom prst="rect">
            <a:avLst/>
          </a:prstGeom>
        </p:spPr>
      </p:pic>
      <p:sp>
        <p:nvSpPr>
          <p:cNvPr id="5" name="TextBox 4"/>
          <p:cNvSpPr txBox="1"/>
          <p:nvPr/>
        </p:nvSpPr>
        <p:spPr>
          <a:xfrm>
            <a:off x="631658" y="5919536"/>
            <a:ext cx="4957010" cy="369332"/>
          </a:xfrm>
          <a:prstGeom prst="rect">
            <a:avLst/>
          </a:prstGeom>
          <a:noFill/>
        </p:spPr>
        <p:txBody>
          <a:bodyPr wrap="square" rtlCol="0">
            <a:spAutoFit/>
          </a:bodyPr>
          <a:lstStyle/>
          <a:p>
            <a:r>
              <a:rPr lang="en-US" dirty="0" smtClean="0">
                <a:latin typeface="Maiandra GD" panose="020E0502030308020204" pitchFamily="34" charset="0"/>
              </a:rPr>
              <a:t>The Amazon.in has the most shopping count</a:t>
            </a:r>
            <a:endParaRPr lang="en-US" dirty="0">
              <a:latin typeface="Maiandra GD" panose="020E0502030308020204" pitchFamily="34" charset="0"/>
            </a:endParaRPr>
          </a:p>
        </p:txBody>
      </p:sp>
      <p:sp>
        <p:nvSpPr>
          <p:cNvPr id="8" name="TextBox 7"/>
          <p:cNvSpPr txBox="1"/>
          <p:nvPr/>
        </p:nvSpPr>
        <p:spPr>
          <a:xfrm>
            <a:off x="6414836" y="5739063"/>
            <a:ext cx="5628773" cy="646331"/>
          </a:xfrm>
          <a:prstGeom prst="rect">
            <a:avLst/>
          </a:prstGeom>
          <a:noFill/>
        </p:spPr>
        <p:txBody>
          <a:bodyPr wrap="square" rtlCol="0">
            <a:spAutoFit/>
          </a:bodyPr>
          <a:lstStyle/>
          <a:p>
            <a:r>
              <a:rPr lang="en-US" dirty="0" smtClean="0">
                <a:latin typeface="Maiandra GD" panose="020E0502030308020204" pitchFamily="34" charset="0"/>
              </a:rPr>
              <a:t>The states like Delhi has the most shopping count followed by Greater Noida, Noida and Bangalore</a:t>
            </a:r>
            <a:endParaRPr lang="en-US" dirty="0">
              <a:latin typeface="Maiandra GD" panose="020E0502030308020204" pitchFamily="34" charset="0"/>
            </a:endParaRPr>
          </a:p>
        </p:txBody>
      </p:sp>
    </p:spTree>
    <p:extLst>
      <p:ext uri="{BB962C8B-B14F-4D97-AF65-F5344CB8AC3E}">
        <p14:creationId xmlns:p14="http://schemas.microsoft.com/office/powerpoint/2010/main" val="1088786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9172" y="385011"/>
            <a:ext cx="4910502" cy="5291665"/>
          </a:xfrm>
          <a:prstGeom prst="rect">
            <a:avLst/>
          </a:prstGeom>
        </p:spPr>
      </p:pic>
      <p:pic>
        <p:nvPicPr>
          <p:cNvPr id="5" name="Picture 4"/>
          <p:cNvPicPr>
            <a:picLocks noChangeAspect="1"/>
          </p:cNvPicPr>
          <p:nvPr/>
        </p:nvPicPr>
        <p:blipFill>
          <a:blip r:embed="rId3"/>
          <a:stretch>
            <a:fillRect/>
          </a:stretch>
        </p:blipFill>
        <p:spPr>
          <a:xfrm>
            <a:off x="7098632" y="255607"/>
            <a:ext cx="4796590" cy="5413973"/>
          </a:xfrm>
          <a:prstGeom prst="rect">
            <a:avLst/>
          </a:prstGeom>
        </p:spPr>
      </p:pic>
    </p:spTree>
    <p:extLst>
      <p:ext uri="{BB962C8B-B14F-4D97-AF65-F5344CB8AC3E}">
        <p14:creationId xmlns:p14="http://schemas.microsoft.com/office/powerpoint/2010/main" val="736487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3235" y="224711"/>
            <a:ext cx="4693933" cy="5181918"/>
          </a:xfrm>
          <a:prstGeom prst="rect">
            <a:avLst/>
          </a:prstGeom>
        </p:spPr>
      </p:pic>
      <p:pic>
        <p:nvPicPr>
          <p:cNvPr id="5" name="Picture 4"/>
          <p:cNvPicPr>
            <a:picLocks noChangeAspect="1"/>
          </p:cNvPicPr>
          <p:nvPr/>
        </p:nvPicPr>
        <p:blipFill>
          <a:blip r:embed="rId3"/>
          <a:stretch>
            <a:fillRect/>
          </a:stretch>
        </p:blipFill>
        <p:spPr>
          <a:xfrm>
            <a:off x="6942222" y="154551"/>
            <a:ext cx="4986086" cy="5504442"/>
          </a:xfrm>
          <a:prstGeom prst="rect">
            <a:avLst/>
          </a:prstGeom>
        </p:spPr>
      </p:pic>
    </p:spTree>
    <p:extLst>
      <p:ext uri="{BB962C8B-B14F-4D97-AF65-F5344CB8AC3E}">
        <p14:creationId xmlns:p14="http://schemas.microsoft.com/office/powerpoint/2010/main" val="4120372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2762" y="333708"/>
            <a:ext cx="4886438" cy="5394435"/>
          </a:xfrm>
          <a:prstGeom prst="rect">
            <a:avLst/>
          </a:prstGeom>
        </p:spPr>
      </p:pic>
      <p:pic>
        <p:nvPicPr>
          <p:cNvPr id="5" name="Picture 4"/>
          <p:cNvPicPr>
            <a:picLocks noChangeAspect="1"/>
          </p:cNvPicPr>
          <p:nvPr/>
        </p:nvPicPr>
        <p:blipFill>
          <a:blip r:embed="rId3"/>
          <a:stretch>
            <a:fillRect/>
          </a:stretch>
        </p:blipFill>
        <p:spPr>
          <a:xfrm>
            <a:off x="6629400" y="333707"/>
            <a:ext cx="5025190" cy="5547611"/>
          </a:xfrm>
          <a:prstGeom prst="rect">
            <a:avLst/>
          </a:prstGeom>
        </p:spPr>
      </p:pic>
    </p:spTree>
    <p:extLst>
      <p:ext uri="{BB962C8B-B14F-4D97-AF65-F5344CB8AC3E}">
        <p14:creationId xmlns:p14="http://schemas.microsoft.com/office/powerpoint/2010/main" val="334128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4580" y="236394"/>
            <a:ext cx="4855252" cy="5480186"/>
          </a:xfrm>
          <a:prstGeom prst="rect">
            <a:avLst/>
          </a:prstGeom>
        </p:spPr>
      </p:pic>
      <p:pic>
        <p:nvPicPr>
          <p:cNvPr id="5" name="Picture 4"/>
          <p:cNvPicPr>
            <a:picLocks noChangeAspect="1"/>
          </p:cNvPicPr>
          <p:nvPr/>
        </p:nvPicPr>
        <p:blipFill>
          <a:blip r:embed="rId3"/>
          <a:stretch>
            <a:fillRect/>
          </a:stretch>
        </p:blipFill>
        <p:spPr>
          <a:xfrm>
            <a:off x="7086601" y="236394"/>
            <a:ext cx="4700336" cy="5305330"/>
          </a:xfrm>
          <a:prstGeom prst="rect">
            <a:avLst/>
          </a:prstGeom>
        </p:spPr>
      </p:pic>
    </p:spTree>
    <p:extLst>
      <p:ext uri="{BB962C8B-B14F-4D97-AF65-F5344CB8AC3E}">
        <p14:creationId xmlns:p14="http://schemas.microsoft.com/office/powerpoint/2010/main" val="4059125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8644" y="295459"/>
            <a:ext cx="5047756" cy="5697468"/>
          </a:xfrm>
          <a:prstGeom prst="rect">
            <a:avLst/>
          </a:prstGeom>
        </p:spPr>
      </p:pic>
      <p:pic>
        <p:nvPicPr>
          <p:cNvPr id="5" name="Picture 4"/>
          <p:cNvPicPr>
            <a:picLocks noChangeAspect="1"/>
          </p:cNvPicPr>
          <p:nvPr/>
        </p:nvPicPr>
        <p:blipFill>
          <a:blip r:embed="rId3"/>
          <a:stretch>
            <a:fillRect/>
          </a:stretch>
        </p:blipFill>
        <p:spPr>
          <a:xfrm>
            <a:off x="7230979" y="295459"/>
            <a:ext cx="4779491" cy="5394674"/>
          </a:xfrm>
          <a:prstGeom prst="rect">
            <a:avLst/>
          </a:prstGeom>
        </p:spPr>
      </p:pic>
    </p:spTree>
    <p:extLst>
      <p:ext uri="{BB962C8B-B14F-4D97-AF65-F5344CB8AC3E}">
        <p14:creationId xmlns:p14="http://schemas.microsoft.com/office/powerpoint/2010/main" val="3767209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3710" y="429962"/>
            <a:ext cx="4766122" cy="5075658"/>
          </a:xfrm>
          <a:prstGeom prst="rect">
            <a:avLst/>
          </a:prstGeom>
        </p:spPr>
      </p:pic>
    </p:spTree>
    <p:extLst>
      <p:ext uri="{BB962C8B-B14F-4D97-AF65-F5344CB8AC3E}">
        <p14:creationId xmlns:p14="http://schemas.microsoft.com/office/powerpoint/2010/main" val="2755520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557"/>
            <a:ext cx="10515600" cy="886159"/>
          </a:xfrm>
        </p:spPr>
        <p:txBody>
          <a:bodyPr>
            <a:normAutofit/>
          </a:bodyPr>
          <a:lstStyle/>
          <a:p>
            <a:pPr algn="ctr"/>
            <a:r>
              <a:rPr lang="en-US" dirty="0" smtClean="0"/>
              <a:t>Automatic report Generation</a:t>
            </a:r>
            <a:endParaRPr lang="en-US" dirty="0"/>
          </a:p>
        </p:txBody>
      </p:sp>
      <p:sp>
        <p:nvSpPr>
          <p:cNvPr id="3" name="Content Placeholder 2"/>
          <p:cNvSpPr>
            <a:spLocks noGrp="1"/>
          </p:cNvSpPr>
          <p:nvPr>
            <p:ph idx="1"/>
          </p:nvPr>
        </p:nvSpPr>
        <p:spPr>
          <a:xfrm>
            <a:off x="838200" y="1428583"/>
            <a:ext cx="10515600" cy="1543217"/>
          </a:xfrm>
        </p:spPr>
        <p:txBody>
          <a:bodyPr>
            <a:normAutofit/>
          </a:bodyPr>
          <a:lstStyle/>
          <a:p>
            <a:pPr marL="0" indent="0">
              <a:buNone/>
            </a:pPr>
            <a:r>
              <a:rPr lang="en-US" dirty="0"/>
              <a:t>Pandas Profiling </a:t>
            </a:r>
            <a:r>
              <a:rPr lang="en-US" dirty="0" smtClean="0"/>
              <a:t>Report: </a:t>
            </a:r>
            <a:r>
              <a:rPr lang="en-US" dirty="0" smtClean="0">
                <a:hlinkClick r:id="rId2"/>
              </a:rPr>
              <a:t>http</a:t>
            </a:r>
            <a:r>
              <a:rPr lang="en-US" dirty="0">
                <a:hlinkClick r:id="rId2"/>
              </a:rPr>
              <a:t>://</a:t>
            </a:r>
            <a:r>
              <a:rPr lang="en-US" dirty="0" smtClean="0">
                <a:hlinkClick r:id="rId2"/>
              </a:rPr>
              <a:t>localhost:8888/view/your_report.html</a:t>
            </a:r>
            <a:endParaRPr lang="en-US" dirty="0" smtClean="0"/>
          </a:p>
          <a:p>
            <a:pPr marL="0" indent="0">
              <a:buNone/>
            </a:pPr>
            <a:r>
              <a:rPr lang="en-US" dirty="0" err="1" smtClean="0"/>
              <a:t>Dtale</a:t>
            </a:r>
            <a:r>
              <a:rPr lang="en-US" dirty="0" smtClean="0"/>
              <a:t>: </a:t>
            </a:r>
            <a:r>
              <a:rPr lang="en-US" dirty="0" smtClean="0">
                <a:hlinkClick r:id="rId3"/>
              </a:rPr>
              <a:t>http</a:t>
            </a:r>
            <a:r>
              <a:rPr lang="en-US" dirty="0">
                <a:hlinkClick r:id="rId3"/>
              </a:rPr>
              <a:t>://</a:t>
            </a:r>
            <a:r>
              <a:rPr lang="en-US" dirty="0" smtClean="0">
                <a:hlinkClick r:id="rId3"/>
              </a:rPr>
              <a:t>vishal:40000/dtale/main/2</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529651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493"/>
            <a:ext cx="10515600" cy="765843"/>
          </a:xfrm>
        </p:spPr>
        <p:txBody>
          <a:bodyPr/>
          <a:lstStyle/>
          <a:p>
            <a:pPr algn="ctr"/>
            <a:r>
              <a:rPr lang="en-US" dirty="0" smtClean="0">
                <a:latin typeface="Algerian" panose="04020705040A02060702" pitchFamily="82" charset="0"/>
              </a:rPr>
              <a:t>Conclusions</a:t>
            </a:r>
            <a:endParaRPr lang="en-US" dirty="0">
              <a:latin typeface="Algerian" panose="04020705040A02060702" pitchFamily="82" charset="0"/>
            </a:endParaRPr>
          </a:p>
        </p:txBody>
      </p:sp>
      <p:sp>
        <p:nvSpPr>
          <p:cNvPr id="3" name="Content Placeholder 2"/>
          <p:cNvSpPr>
            <a:spLocks noGrp="1"/>
          </p:cNvSpPr>
          <p:nvPr>
            <p:ph idx="1"/>
          </p:nvPr>
        </p:nvSpPr>
        <p:spPr>
          <a:xfrm>
            <a:off x="264695" y="1031540"/>
            <a:ext cx="11754852" cy="5188786"/>
          </a:xfrm>
        </p:spPr>
        <p:txBody>
          <a:bodyPr>
            <a:normAutofit fontScale="92500"/>
          </a:bodyPr>
          <a:lstStyle/>
          <a:p>
            <a:pPr algn="just">
              <a:lnSpc>
                <a:spcPct val="150000"/>
              </a:lnSpc>
            </a:pPr>
            <a:r>
              <a:rPr lang="en-US" sz="2000" dirty="0">
                <a:latin typeface="Maiandra GD" panose="020E0502030308020204" pitchFamily="34" charset="0"/>
              </a:rPr>
              <a:t>Amazon.in is the most efficient and recommended website among all the ecommerce software's</a:t>
            </a:r>
          </a:p>
          <a:p>
            <a:pPr algn="just">
              <a:lnSpc>
                <a:spcPct val="150000"/>
              </a:lnSpc>
            </a:pPr>
            <a:r>
              <a:rPr lang="en-US" sz="2000" dirty="0" smtClean="0">
                <a:latin typeface="Maiandra GD" panose="020E0502030308020204" pitchFamily="34" charset="0"/>
              </a:rPr>
              <a:t>People prefer mobile internet for shopping.</a:t>
            </a:r>
          </a:p>
          <a:p>
            <a:pPr marL="0" indent="0" algn="just">
              <a:lnSpc>
                <a:spcPct val="150000"/>
              </a:lnSpc>
              <a:buNone/>
            </a:pPr>
            <a:endParaRPr lang="en-US" sz="2000" dirty="0" smtClean="0">
              <a:latin typeface="Maiandra GD" panose="020E0502030308020204" pitchFamily="34" charset="0"/>
            </a:endParaRPr>
          </a:p>
          <a:p>
            <a:pPr algn="just">
              <a:lnSpc>
                <a:spcPct val="150000"/>
              </a:lnSpc>
            </a:pPr>
            <a:r>
              <a:rPr lang="en-US" sz="2000" dirty="0" err="1" smtClean="0">
                <a:latin typeface="Maiandra GD" panose="020E0502030308020204" pitchFamily="34" charset="0"/>
              </a:rPr>
              <a:t>Paytm</a:t>
            </a:r>
            <a:r>
              <a:rPr lang="en-US" sz="2000" dirty="0" smtClean="0">
                <a:latin typeface="Maiandra GD" panose="020E0502030308020204" pitchFamily="34" charset="0"/>
              </a:rPr>
              <a:t> and snapdeal.com </a:t>
            </a:r>
            <a:r>
              <a:rPr lang="en-US" sz="2000" dirty="0">
                <a:latin typeface="Maiandra GD" panose="020E0502030308020204" pitchFamily="34" charset="0"/>
              </a:rPr>
              <a:t>is the longest delivery period among all the ecommerce </a:t>
            </a:r>
            <a:r>
              <a:rPr lang="en-US" sz="2000" dirty="0" smtClean="0">
                <a:latin typeface="Maiandra GD" panose="020E0502030308020204" pitchFamily="34" charset="0"/>
              </a:rPr>
              <a:t>software's</a:t>
            </a:r>
          </a:p>
          <a:p>
            <a:pPr algn="just">
              <a:lnSpc>
                <a:spcPct val="150000"/>
              </a:lnSpc>
            </a:pPr>
            <a:endParaRPr lang="en-US" sz="2000" dirty="0" smtClean="0">
              <a:latin typeface="Maiandra GD" panose="020E0502030308020204" pitchFamily="34" charset="0"/>
            </a:endParaRPr>
          </a:p>
          <a:p>
            <a:pPr algn="just">
              <a:lnSpc>
                <a:spcPct val="150000"/>
              </a:lnSpc>
            </a:pPr>
            <a:r>
              <a:rPr lang="en-US" sz="2000" dirty="0">
                <a:latin typeface="Maiandra GD" panose="020E0502030308020204" pitchFamily="34" charset="0"/>
              </a:rPr>
              <a:t>Amazon and </a:t>
            </a:r>
            <a:r>
              <a:rPr lang="en-US" sz="2000" dirty="0" err="1">
                <a:latin typeface="Maiandra GD" panose="020E0502030308020204" pitchFamily="34" charset="0"/>
              </a:rPr>
              <a:t>flipkart</a:t>
            </a:r>
            <a:r>
              <a:rPr lang="en-US" sz="2000" dirty="0">
                <a:latin typeface="Maiandra GD" panose="020E0502030308020204" pitchFamily="34" charset="0"/>
              </a:rPr>
              <a:t> have longer logging in time and loading time among all the ecommerce </a:t>
            </a:r>
            <a:r>
              <a:rPr lang="en-US" sz="2000" dirty="0" smtClean="0">
                <a:latin typeface="Maiandra GD" panose="020E0502030308020204" pitchFamily="34" charset="0"/>
              </a:rPr>
              <a:t>software's</a:t>
            </a:r>
          </a:p>
          <a:p>
            <a:pPr algn="just">
              <a:lnSpc>
                <a:spcPct val="150000"/>
              </a:lnSpc>
            </a:pPr>
            <a:endParaRPr lang="en-US" sz="2000" dirty="0" smtClean="0">
              <a:latin typeface="Maiandra GD" panose="020E0502030308020204" pitchFamily="34" charset="0"/>
            </a:endParaRPr>
          </a:p>
          <a:p>
            <a:pPr algn="just">
              <a:lnSpc>
                <a:spcPct val="150000"/>
              </a:lnSpc>
            </a:pPr>
            <a:r>
              <a:rPr lang="en-US" sz="2000" dirty="0">
                <a:latin typeface="Maiandra GD" panose="020E0502030308020204" pitchFamily="34" charset="0"/>
              </a:rPr>
              <a:t>Amazon and </a:t>
            </a:r>
            <a:r>
              <a:rPr lang="en-US" sz="2000" dirty="0" err="1">
                <a:latin typeface="Maiandra GD" panose="020E0502030308020204" pitchFamily="34" charset="0"/>
              </a:rPr>
              <a:t>flipkart</a:t>
            </a:r>
            <a:r>
              <a:rPr lang="en-US" sz="2000" dirty="0">
                <a:latin typeface="Maiandra GD" panose="020E0502030308020204" pitchFamily="34" charset="0"/>
              </a:rPr>
              <a:t> are available for several payment options and quick delivery among all the ecommerce software's</a:t>
            </a:r>
          </a:p>
          <a:p>
            <a:pPr>
              <a:lnSpc>
                <a:spcPct val="150000"/>
              </a:lnSpc>
            </a:pPr>
            <a:endParaRPr lang="en-US" sz="2000" dirty="0">
              <a:latin typeface="Maiandra GD" panose="020E0502030308020204" pitchFamily="34" charset="0"/>
            </a:endParaRPr>
          </a:p>
          <a:p>
            <a:endParaRPr lang="en-US" sz="2000" dirty="0">
              <a:latin typeface="Maiandra GD" panose="020E0502030308020204" pitchFamily="34" charset="0"/>
            </a:endParaRPr>
          </a:p>
          <a:p>
            <a:endParaRPr lang="en-US" sz="2000" dirty="0" smtClean="0">
              <a:latin typeface="Maiandra GD" panose="020E0502030308020204" pitchFamily="34" charset="0"/>
            </a:endParaRPr>
          </a:p>
          <a:p>
            <a:endParaRPr lang="en-US" dirty="0">
              <a:latin typeface="Maiandra GD" panose="020E0502030308020204" pitchFamily="34" charset="0"/>
            </a:endParaRPr>
          </a:p>
        </p:txBody>
      </p:sp>
    </p:spTree>
    <p:extLst>
      <p:ext uri="{BB962C8B-B14F-4D97-AF65-F5344CB8AC3E}">
        <p14:creationId xmlns:p14="http://schemas.microsoft.com/office/powerpoint/2010/main" val="168928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46403" y="153235"/>
            <a:ext cx="5941575" cy="5210532"/>
          </a:xfrm>
          <a:prstGeom prst="rect">
            <a:avLst/>
          </a:prstGeom>
        </p:spPr>
      </p:pic>
      <p:pic>
        <p:nvPicPr>
          <p:cNvPr id="6" name="Picture 5"/>
          <p:cNvPicPr>
            <a:picLocks noChangeAspect="1"/>
          </p:cNvPicPr>
          <p:nvPr/>
        </p:nvPicPr>
        <p:blipFill>
          <a:blip r:embed="rId3"/>
          <a:stretch>
            <a:fillRect/>
          </a:stretch>
        </p:blipFill>
        <p:spPr>
          <a:xfrm>
            <a:off x="6087979" y="153235"/>
            <a:ext cx="5733906" cy="5651482"/>
          </a:xfrm>
          <a:prstGeom prst="rect">
            <a:avLst/>
          </a:prstGeom>
        </p:spPr>
      </p:pic>
      <p:sp>
        <p:nvSpPr>
          <p:cNvPr id="4" name="TextBox 3"/>
          <p:cNvSpPr txBox="1"/>
          <p:nvPr/>
        </p:nvSpPr>
        <p:spPr>
          <a:xfrm>
            <a:off x="302803" y="5702968"/>
            <a:ext cx="5785175" cy="923330"/>
          </a:xfrm>
          <a:prstGeom prst="rect">
            <a:avLst/>
          </a:prstGeom>
          <a:noFill/>
        </p:spPr>
        <p:txBody>
          <a:bodyPr wrap="square" rtlCol="0">
            <a:spAutoFit/>
          </a:bodyPr>
          <a:lstStyle/>
          <a:p>
            <a:r>
              <a:rPr lang="en-US" dirty="0" smtClean="0">
                <a:latin typeface="Maiandra GD" panose="020E0502030308020204" pitchFamily="34" charset="0"/>
              </a:rPr>
              <a:t>The state having pin code 201308 has the most shopping count followed </a:t>
            </a:r>
            <a:r>
              <a:rPr lang="en-US" dirty="0">
                <a:latin typeface="Maiandra GD" panose="020E0502030308020204" pitchFamily="34" charset="0"/>
              </a:rPr>
              <a:t>by 132001, 201310 </a:t>
            </a:r>
            <a:r>
              <a:rPr lang="en-US" dirty="0" smtClean="0">
                <a:latin typeface="Maiandra GD" panose="020E0502030308020204" pitchFamily="34" charset="0"/>
              </a:rPr>
              <a:t>and 110044</a:t>
            </a:r>
            <a:endParaRPr lang="en-US" dirty="0">
              <a:latin typeface="Maiandra GD" panose="020E0502030308020204" pitchFamily="34" charset="0"/>
            </a:endParaRPr>
          </a:p>
        </p:txBody>
      </p:sp>
      <p:sp>
        <p:nvSpPr>
          <p:cNvPr id="7" name="TextBox 6"/>
          <p:cNvSpPr txBox="1"/>
          <p:nvPr/>
        </p:nvSpPr>
        <p:spPr>
          <a:xfrm>
            <a:off x="6062344" y="5804717"/>
            <a:ext cx="5785175" cy="646331"/>
          </a:xfrm>
          <a:prstGeom prst="rect">
            <a:avLst/>
          </a:prstGeom>
          <a:noFill/>
        </p:spPr>
        <p:txBody>
          <a:bodyPr wrap="square" rtlCol="0">
            <a:spAutoFit/>
          </a:bodyPr>
          <a:lstStyle/>
          <a:p>
            <a:r>
              <a:rPr lang="en-US" dirty="0" smtClean="0">
                <a:latin typeface="Maiandra GD" panose="020E0502030308020204" pitchFamily="34" charset="0"/>
              </a:rPr>
              <a:t>People having 4yrs counted highest followed by 2-3yrs, 3-4yrs </a:t>
            </a:r>
            <a:endParaRPr lang="en-US" dirty="0">
              <a:latin typeface="Maiandra GD" panose="020E0502030308020204" pitchFamily="34" charset="0"/>
            </a:endParaRPr>
          </a:p>
        </p:txBody>
      </p:sp>
    </p:spTree>
    <p:extLst>
      <p:ext uri="{BB962C8B-B14F-4D97-AF65-F5344CB8AC3E}">
        <p14:creationId xmlns:p14="http://schemas.microsoft.com/office/powerpoint/2010/main" val="2367935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86008" y="153235"/>
            <a:ext cx="4831159" cy="5352835"/>
          </a:xfrm>
          <a:prstGeom prst="rect">
            <a:avLst/>
          </a:prstGeom>
        </p:spPr>
      </p:pic>
      <p:pic>
        <p:nvPicPr>
          <p:cNvPr id="8" name="Picture 7"/>
          <p:cNvPicPr>
            <a:picLocks noChangeAspect="1"/>
          </p:cNvPicPr>
          <p:nvPr/>
        </p:nvPicPr>
        <p:blipFill>
          <a:blip r:embed="rId3"/>
          <a:stretch>
            <a:fillRect/>
          </a:stretch>
        </p:blipFill>
        <p:spPr>
          <a:xfrm>
            <a:off x="6156158" y="153235"/>
            <a:ext cx="5200339" cy="5553937"/>
          </a:xfrm>
          <a:prstGeom prst="rect">
            <a:avLst/>
          </a:prstGeom>
        </p:spPr>
      </p:pic>
      <p:sp>
        <p:nvSpPr>
          <p:cNvPr id="3" name="TextBox 2"/>
          <p:cNvSpPr txBox="1"/>
          <p:nvPr/>
        </p:nvSpPr>
        <p:spPr>
          <a:xfrm>
            <a:off x="192504" y="5707172"/>
            <a:ext cx="5269833" cy="646331"/>
          </a:xfrm>
          <a:prstGeom prst="rect">
            <a:avLst/>
          </a:prstGeom>
          <a:noFill/>
        </p:spPr>
        <p:txBody>
          <a:bodyPr wrap="square" rtlCol="0">
            <a:spAutoFit/>
          </a:bodyPr>
          <a:lstStyle/>
          <a:p>
            <a:r>
              <a:rPr lang="en-US" dirty="0" smtClean="0">
                <a:latin typeface="Maiandra GD" panose="020E0502030308020204" pitchFamily="34" charset="0"/>
              </a:rPr>
              <a:t>The people with less than 10 times more followed by 31-40 times.</a:t>
            </a:r>
            <a:endParaRPr lang="en-US" dirty="0">
              <a:latin typeface="Maiandra GD" panose="020E0502030308020204" pitchFamily="34" charset="0"/>
            </a:endParaRPr>
          </a:p>
        </p:txBody>
      </p:sp>
      <p:sp>
        <p:nvSpPr>
          <p:cNvPr id="6" name="TextBox 5"/>
          <p:cNvSpPr txBox="1"/>
          <p:nvPr/>
        </p:nvSpPr>
        <p:spPr>
          <a:xfrm>
            <a:off x="5831304" y="5752693"/>
            <a:ext cx="5269833" cy="646331"/>
          </a:xfrm>
          <a:prstGeom prst="rect">
            <a:avLst/>
          </a:prstGeom>
          <a:noFill/>
        </p:spPr>
        <p:txBody>
          <a:bodyPr wrap="square" rtlCol="0">
            <a:spAutoFit/>
          </a:bodyPr>
          <a:lstStyle/>
          <a:p>
            <a:r>
              <a:rPr lang="en-US" dirty="0" smtClean="0">
                <a:latin typeface="Maiandra GD" panose="020E0502030308020204" pitchFamily="34" charset="0"/>
              </a:rPr>
              <a:t>The people order with mobile internet most of the time followed by </a:t>
            </a:r>
            <a:r>
              <a:rPr lang="en-US" dirty="0" err="1" smtClean="0">
                <a:latin typeface="Maiandra GD" panose="020E0502030308020204" pitchFamily="34" charset="0"/>
              </a:rPr>
              <a:t>Wi-fi</a:t>
            </a:r>
            <a:r>
              <a:rPr lang="en-US" dirty="0" smtClean="0">
                <a:latin typeface="Maiandra GD" panose="020E0502030308020204" pitchFamily="34" charset="0"/>
              </a:rPr>
              <a:t>.</a:t>
            </a:r>
            <a:endParaRPr lang="en-US" dirty="0">
              <a:latin typeface="Maiandra GD" panose="020E0502030308020204" pitchFamily="34" charset="0"/>
            </a:endParaRPr>
          </a:p>
        </p:txBody>
      </p:sp>
    </p:spTree>
    <p:extLst>
      <p:ext uri="{BB962C8B-B14F-4D97-AF65-F5344CB8AC3E}">
        <p14:creationId xmlns:p14="http://schemas.microsoft.com/office/powerpoint/2010/main" val="58147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stretch>
            <a:fillRect/>
          </a:stretch>
        </p:blipFill>
        <p:spPr>
          <a:xfrm>
            <a:off x="192504" y="309647"/>
            <a:ext cx="4918169" cy="5140658"/>
          </a:xfrm>
          <a:prstGeom prst="rect">
            <a:avLst/>
          </a:prstGeom>
        </p:spPr>
      </p:pic>
      <p:pic>
        <p:nvPicPr>
          <p:cNvPr id="11" name="Picture 10"/>
          <p:cNvPicPr>
            <a:picLocks noChangeAspect="1"/>
          </p:cNvPicPr>
          <p:nvPr/>
        </p:nvPicPr>
        <p:blipFill>
          <a:blip r:embed="rId3"/>
          <a:stretch>
            <a:fillRect/>
          </a:stretch>
        </p:blipFill>
        <p:spPr>
          <a:xfrm>
            <a:off x="6493041" y="124345"/>
            <a:ext cx="5346655" cy="5511262"/>
          </a:xfrm>
          <a:prstGeom prst="rect">
            <a:avLst/>
          </a:prstGeom>
        </p:spPr>
      </p:pic>
      <p:sp>
        <p:nvSpPr>
          <p:cNvPr id="5" name="TextBox 4"/>
          <p:cNvSpPr txBox="1"/>
          <p:nvPr/>
        </p:nvSpPr>
        <p:spPr>
          <a:xfrm>
            <a:off x="324851" y="5731235"/>
            <a:ext cx="5269833" cy="646331"/>
          </a:xfrm>
          <a:prstGeom prst="rect">
            <a:avLst/>
          </a:prstGeom>
          <a:noFill/>
        </p:spPr>
        <p:txBody>
          <a:bodyPr wrap="square" rtlCol="0">
            <a:spAutoFit/>
          </a:bodyPr>
          <a:lstStyle/>
          <a:p>
            <a:r>
              <a:rPr lang="en-US" dirty="0" smtClean="0">
                <a:latin typeface="Maiandra GD" panose="020E0502030308020204" pitchFamily="34" charset="0"/>
              </a:rPr>
              <a:t>The smart phone device is used by the people followed by Laptop, Desktop.</a:t>
            </a:r>
            <a:endParaRPr lang="en-US" dirty="0">
              <a:latin typeface="Maiandra GD" panose="020E0502030308020204" pitchFamily="34" charset="0"/>
            </a:endParaRPr>
          </a:p>
        </p:txBody>
      </p:sp>
      <p:sp>
        <p:nvSpPr>
          <p:cNvPr id="6" name="TextBox 5"/>
          <p:cNvSpPr txBox="1"/>
          <p:nvPr/>
        </p:nvSpPr>
        <p:spPr>
          <a:xfrm>
            <a:off x="6569863" y="5823477"/>
            <a:ext cx="5269833" cy="646331"/>
          </a:xfrm>
          <a:prstGeom prst="rect">
            <a:avLst/>
          </a:prstGeom>
          <a:noFill/>
        </p:spPr>
        <p:txBody>
          <a:bodyPr wrap="square" rtlCol="0">
            <a:spAutoFit/>
          </a:bodyPr>
          <a:lstStyle/>
          <a:p>
            <a:r>
              <a:rPr lang="en-US" dirty="0" smtClean="0">
                <a:latin typeface="Maiandra GD" panose="020E0502030308020204" pitchFamily="34" charset="0"/>
              </a:rPr>
              <a:t>The device with higher screen is used by the people followed by 5.4, 4.7.</a:t>
            </a:r>
            <a:endParaRPr lang="en-US" dirty="0">
              <a:latin typeface="Maiandra GD" panose="020E0502030308020204" pitchFamily="34" charset="0"/>
            </a:endParaRPr>
          </a:p>
        </p:txBody>
      </p:sp>
    </p:spTree>
    <p:extLst>
      <p:ext uri="{BB962C8B-B14F-4D97-AF65-F5344CB8AC3E}">
        <p14:creationId xmlns:p14="http://schemas.microsoft.com/office/powerpoint/2010/main" val="3224109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TotalTime>
  <Words>1098</Words>
  <Application>Microsoft Office PowerPoint</Application>
  <PresentationFormat>Widescreen</PresentationFormat>
  <Paragraphs>97</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Algerian</vt:lpstr>
      <vt:lpstr>Arial</vt:lpstr>
      <vt:lpstr>Calibri</vt:lpstr>
      <vt:lpstr>Calibri Light</vt:lpstr>
      <vt:lpstr>Maiandra GD</vt:lpstr>
      <vt:lpstr>Microsoft Sans Serif</vt:lpstr>
      <vt:lpstr>Times New Roman</vt:lpstr>
      <vt:lpstr>Office Theme</vt:lpstr>
      <vt:lpstr>Customer Retention-A Case study</vt:lpstr>
      <vt:lpstr>Problem Statement</vt:lpstr>
      <vt:lpstr>Null Data Set and Types of data</vt:lpstr>
      <vt:lpstr>Univalent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Automatic report Generation</vt:lpstr>
      <vt:lpstr>Conclusions</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Manoj</dc:creator>
  <cp:lastModifiedBy>Vishal Manoj</cp:lastModifiedBy>
  <cp:revision>55</cp:revision>
  <dcterms:created xsi:type="dcterms:W3CDTF">2022-08-11T05:08:59Z</dcterms:created>
  <dcterms:modified xsi:type="dcterms:W3CDTF">2022-08-20T14:59:53Z</dcterms:modified>
</cp:coreProperties>
</file>